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9" r:id="rId2"/>
    <p:sldId id="269" r:id="rId3"/>
  </p:sldIdLst>
  <p:sldSz cx="7556500" cy="10261600"/>
  <p:notesSz cx="6858000" cy="9144000"/>
  <p:custDataLst>
    <p:tags r:id="rId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51A0"/>
    <a:srgbClr val="DE5728"/>
    <a:srgbClr val="286195"/>
    <a:srgbClr val="0F8DAD"/>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4660"/>
  </p:normalViewPr>
  <p:slideViewPr>
    <p:cSldViewPr snapToGrid="0">
      <p:cViewPr>
        <p:scale>
          <a:sx n="100" d="100"/>
          <a:sy n="100" d="100"/>
        </p:scale>
        <p:origin x="1320" y="-96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CDB2BD-15B8-4166-819F-16908E4DA468}" type="datetimeFigureOut">
              <a:rPr lang="zh-CN" altLang="en-US" smtClean="0"/>
              <a:t>2024/7/22</a:t>
            </a:fld>
            <a:endParaRPr lang="zh-CN" altLang="en-US"/>
          </a:p>
        </p:txBody>
      </p:sp>
      <p:sp>
        <p:nvSpPr>
          <p:cNvPr id="4" name="幻灯片图像占位符 3"/>
          <p:cNvSpPr>
            <a:spLocks noGrp="1" noRot="1" noChangeAspect="1"/>
          </p:cNvSpPr>
          <p:nvPr>
            <p:ph type="sldImg" idx="2"/>
          </p:nvPr>
        </p:nvSpPr>
        <p:spPr>
          <a:xfrm>
            <a:off x="2292350" y="1143000"/>
            <a:ext cx="22733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4CA374-C03E-4F6C-BDE1-A2D55D2F4DF1}" type="slidenum">
              <a:rPr lang="zh-CN" altLang="en-US" smtClean="0"/>
              <a:t>‹#›</a:t>
            </a:fld>
            <a:endParaRPr lang="zh-CN" altLang="en-US"/>
          </a:p>
        </p:txBody>
      </p:sp>
    </p:spTree>
    <p:extLst>
      <p:ext uri="{BB962C8B-B14F-4D97-AF65-F5344CB8AC3E}">
        <p14:creationId xmlns:p14="http://schemas.microsoft.com/office/powerpoint/2010/main" val="1631662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4CA374-C03E-4F6C-BDE1-A2D55D2F4DF1}" type="slidenum">
              <a:rPr lang="zh-CN" altLang="en-US" smtClean="0"/>
              <a:t>2</a:t>
            </a:fld>
            <a:endParaRPr lang="zh-CN" altLang="en-US"/>
          </a:p>
        </p:txBody>
      </p:sp>
    </p:spTree>
    <p:extLst>
      <p:ext uri="{BB962C8B-B14F-4D97-AF65-F5344CB8AC3E}">
        <p14:creationId xmlns:p14="http://schemas.microsoft.com/office/powerpoint/2010/main" val="2377302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png"/><Relationship Id="rId3" Type="http://schemas.openxmlformats.org/officeDocument/2006/relationships/tags" Target="../tags/tag4.xml"/><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image" Target="../media/image10.png"/><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5.png"/><Relationship Id="rId5" Type="http://schemas.openxmlformats.org/officeDocument/2006/relationships/tags" Target="../tags/tag6.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tags" Target="../tags/tag5.xml"/><Relationship Id="rId9" Type="http://schemas.openxmlformats.org/officeDocument/2006/relationships/image" Target="../media/image3.svg"/><Relationship Id="rId1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9.xml"/><Relationship Id="rId7" Type="http://schemas.openxmlformats.org/officeDocument/2006/relationships/image" Target="../media/image1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E11F37B8-88AE-C5BF-3548-6330F054CE96}"/>
              </a:ext>
            </a:extLst>
          </p:cNvPr>
          <p:cNvGraphicFramePr>
            <a:graphicFrameLocks noGrp="1"/>
          </p:cNvGraphicFramePr>
          <p:nvPr>
            <p:custDataLst>
              <p:tags r:id="rId1"/>
            </p:custDataLst>
          </p:nvPr>
        </p:nvGraphicFramePr>
        <p:xfrm>
          <a:off x="3808921" y="6488089"/>
          <a:ext cx="3356929" cy="2933110"/>
        </p:xfrm>
        <a:graphic>
          <a:graphicData uri="http://schemas.openxmlformats.org/drawingml/2006/table">
            <a:tbl>
              <a:tblPr/>
              <a:tblGrid>
                <a:gridCol w="3356929">
                  <a:extLst>
                    <a:ext uri="{9D8B030D-6E8A-4147-A177-3AD203B41FA5}">
                      <a16:colId xmlns:a16="http://schemas.microsoft.com/office/drawing/2014/main" val="20000"/>
                    </a:ext>
                  </a:extLst>
                </a:gridCol>
              </a:tblGrid>
              <a:tr h="890227">
                <a:tc>
                  <a:txBody>
                    <a:bodyPr/>
                    <a:lstStyle/>
                    <a:p>
                      <a:pPr lvl="2" algn="l" rtl="0" eaLnBrk="0">
                        <a:lnSpc>
                          <a:spcPct val="100000"/>
                        </a:lnSpc>
                        <a:spcBef>
                          <a:spcPts val="0"/>
                        </a:spcBef>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High-strength</a:t>
                      </a:r>
                    </a:p>
                    <a:p>
                      <a:pPr lvl="2" algn="l" rtl="0" eaLnBrk="0">
                        <a:lnSpc>
                          <a:spcPct val="100000"/>
                        </a:lnSpc>
                        <a:spcBef>
                          <a:spcPts val="0"/>
                        </a:spcBef>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World's only flexible C-Si solar panels which can pass 35 mm hail test</a:t>
                      </a: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19853">
                <a:tc>
                  <a:txBody>
                    <a:bodyPr/>
                    <a:lstStyle/>
                    <a:p>
                      <a:pPr marL="914400"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Easy-to-install</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No need for PV support bracket, modules can be directly bonded to installation surface by weather-resistant glue</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3030">
                <a:tc>
                  <a:txBody>
                    <a:bodyPr/>
                    <a:lstStyle/>
                    <a:p>
                      <a:pPr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Aesthetics</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Module's surface and texture can be</a:t>
                      </a:r>
                      <a:endParaRPr lang="en-US" altLang="en-US" sz="800" kern="0" spc="-10" dirty="0">
                        <a:solidFill>
                          <a:schemeClr val="tx1"/>
                        </a:solidFill>
                        <a:latin typeface="微软雅黑" panose="020B0503020204020204" charset="-122"/>
                        <a:ea typeface="微软雅黑" panose="020B0503020204020204" charset="-122"/>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customized to meet aesthetic requirements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4" name="table 4"/>
          <p:cNvGraphicFramePr>
            <a:graphicFrameLocks noGrp="1"/>
          </p:cNvGraphicFramePr>
          <p:nvPr>
            <p:custDataLst>
              <p:tags r:id="rId2"/>
            </p:custDataLst>
            <p:extLst>
              <p:ext uri="{D42A27DB-BD31-4B8C-83A1-F6EECF244321}">
                <p14:modId xmlns:p14="http://schemas.microsoft.com/office/powerpoint/2010/main" val="1076444677"/>
              </p:ext>
            </p:extLst>
          </p:nvPr>
        </p:nvGraphicFramePr>
        <p:xfrm>
          <a:off x="621792" y="6489011"/>
          <a:ext cx="3104515" cy="2938537"/>
        </p:xfrm>
        <a:graphic>
          <a:graphicData uri="http://schemas.openxmlformats.org/drawingml/2006/table">
            <a:tbl>
              <a:tblPr/>
              <a:tblGrid>
                <a:gridCol w="3104515">
                  <a:extLst>
                    <a:ext uri="{9D8B030D-6E8A-4147-A177-3AD203B41FA5}">
                      <a16:colId xmlns:a16="http://schemas.microsoft.com/office/drawing/2014/main" val="20000"/>
                    </a:ext>
                  </a:extLst>
                </a:gridCol>
              </a:tblGrid>
              <a:tr h="891874">
                <a:tc>
                  <a:txBody>
                    <a:bodyPr/>
                    <a:lstStyle/>
                    <a:p>
                      <a:pPr lvl="2" algn="l" rtl="0" eaLnBrk="0">
                        <a:lnSpc>
                          <a:spcPct val="100000"/>
                        </a:lnSpc>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Low-weight</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Areal weight</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800" kern="0" spc="-10">
                          <a:solidFill>
                            <a:schemeClr val="tx1"/>
                          </a:solidFill>
                          <a:latin typeface="微软雅黑" panose="020B0503020204020204" charset="-122"/>
                          <a:ea typeface="微软雅黑" panose="020B0503020204020204" charset="-122"/>
                          <a:cs typeface="微软雅黑" panose="020B0503020204020204" charset="-122"/>
                          <a:sym typeface="+mn-ea"/>
                        </a:rPr>
                        <a:t>2.9 </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kg/m</a:t>
                      </a:r>
                      <a:r>
                        <a:rPr sz="800" kern="0" spc="-10" baseline="300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Less than 30% of traditional</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21740">
                <a:tc>
                  <a:txBody>
                    <a:bodyPr/>
                    <a:lstStyle/>
                    <a:p>
                      <a:pPr lvl="2" algn="l" rtl="0" eaLnBrk="0">
                        <a:lnSpc>
                          <a:spcPct val="100000"/>
                        </a:lnSpc>
                      </a:pPr>
                      <a:endParaRPr lang="en-US" sz="1100" b="1" kern="0" spc="-3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Thin</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Thickness: 1.8 mm</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(junction box not included)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Only 50% of traditional 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4923">
                <a:tc>
                  <a:txBody>
                    <a:bodyPr/>
                    <a:lstStyle/>
                    <a:p>
                      <a:pPr lvl="2" algn="l" rtl="0" eaLnBrk="0">
                        <a:lnSpc>
                          <a:spcPct val="100000"/>
                        </a:lnSpc>
                      </a:pPr>
                      <a:endParaRPr lang="en-US" sz="1100" b="1" kern="0" spc="-6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Flexible</a:t>
                      </a:r>
                    </a:p>
                    <a:p>
                      <a:pPr lvl="2" algn="l" rtl="0" eaLnBrk="0">
                        <a:lnSpc>
                          <a:spcPct val="100000"/>
                        </a:lnSpc>
                      </a:pPr>
                      <a:endParaRPr lang="en-US" sz="800" kern="0" spc="-7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Smallest bending radius of 0.3 m, No cell cracks </a:t>
                      </a: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and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no power losses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4" name="textbox 54"/>
          <p:cNvSpPr/>
          <p:nvPr/>
        </p:nvSpPr>
        <p:spPr>
          <a:xfrm>
            <a:off x="3232276" y="1596084"/>
            <a:ext cx="3888881" cy="528701"/>
          </a:xfrm>
          <a:prstGeom prst="rect">
            <a:avLst/>
          </a:prstGeom>
        </p:spPr>
        <p:txBody>
          <a:bodyPr vert="horz" wrap="square" lIns="0" tIns="0" rIns="0" bIns="0"/>
          <a:lstStyle/>
          <a:p>
            <a:pPr algn="ctr" rtl="0" eaLnBrk="0">
              <a:lnSpc>
                <a:spcPct val="98000"/>
              </a:lnSpc>
              <a:tabLst>
                <a:tab pos="594360" algn="l"/>
              </a:tabLst>
            </a:pPr>
            <a:endParaRPr lang="en-US" sz="900" kern="0" spc="70" dirty="0">
              <a:solidFill>
                <a:srgbClr val="DE5728"/>
              </a:solidFill>
              <a:latin typeface="微软雅黑" panose="020B0503020204020204" charset="-122"/>
              <a:ea typeface="微软雅黑" panose="020B0503020204020204" charset="-122"/>
              <a:cs typeface="微软雅黑" panose="020B0503020204020204" charset="-122"/>
            </a:endParaRPr>
          </a:p>
          <a:p>
            <a:pPr algn="ctr" rtl="0" eaLnBrk="0">
              <a:lnSpc>
                <a:spcPct val="98000"/>
              </a:lnSpc>
              <a:tabLst>
                <a:tab pos="594360" algn="l"/>
              </a:tabLst>
            </a:pP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Module type: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ZKFN</a:t>
            </a:r>
            <a:r>
              <a:rPr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E</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1</a:t>
            </a:r>
            <a:r>
              <a:rPr sz="900" kern="0" spc="14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000</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Peak-power: 165W-175</a:t>
            </a:r>
            <a:r>
              <a:rPr sz="900" kern="0" spc="60" dirty="0">
                <a:solidFill>
                  <a:srgbClr val="404041">
                    <a:alpha val="100000"/>
                  </a:srgbClr>
                </a:solidFill>
                <a:latin typeface="微软雅黑" panose="020B0503020204020204" charset="-122"/>
                <a:ea typeface="微软雅黑" panose="020B0503020204020204" charset="-122"/>
                <a:cs typeface="微软雅黑" panose="020B0503020204020204" charset="-122"/>
              </a:rPr>
              <a:t>W</a:t>
            </a:r>
            <a:endParaRPr lang="en-US" altLang="en-US" sz="900" dirty="0"/>
          </a:p>
        </p:txBody>
      </p:sp>
      <p:sp>
        <p:nvSpPr>
          <p:cNvPr id="68" name="textbox 68"/>
          <p:cNvSpPr/>
          <p:nvPr/>
        </p:nvSpPr>
        <p:spPr>
          <a:xfrm>
            <a:off x="621792" y="5392333"/>
            <a:ext cx="1602897" cy="882187"/>
          </a:xfrm>
          <a:prstGeom prst="rect">
            <a:avLst/>
          </a:prstGeom>
        </p:spPr>
        <p:txBody>
          <a:bodyPr vert="horz" wrap="square" lIns="0" tIns="0" rIns="0" bIns="0"/>
          <a:lstStyle/>
          <a:p>
            <a:pPr algn="l" rtl="0" eaLnBrk="0">
              <a:lnSpc>
                <a:spcPct val="80000"/>
              </a:lnSpc>
            </a:pPr>
            <a:endParaRPr lang="en-US" altLang="en-US" sz="200" dirty="0"/>
          </a:p>
          <a:p>
            <a:pPr marL="12700" algn="l" rtl="0" eaLnBrk="0">
              <a:lnSpc>
                <a:spcPct val="97000"/>
              </a:lnSpc>
            </a:pPr>
            <a:r>
              <a:rPr sz="1400" b="1" kern="0" spc="-10" dirty="0">
                <a:solidFill>
                  <a:srgbClr val="1051A0"/>
                </a:solidFill>
                <a:latin typeface="微软雅黑" panose="020B0503020204020204" charset="-122"/>
                <a:ea typeface="微软雅黑" panose="020B0503020204020204" charset="-122"/>
                <a:cs typeface="微软雅黑" panose="020B0503020204020204" charset="-122"/>
              </a:rPr>
              <a:t>Quality Assurance</a:t>
            </a:r>
          </a:p>
          <a:p>
            <a:pPr marL="12700" algn="l" rtl="0" eaLnBrk="0">
              <a:lnSpc>
                <a:spcPct val="97000"/>
              </a:lnSpc>
            </a:pPr>
            <a:endParaRPr lang="zh-CN" altLang="en-US" sz="1400" b="1" kern="0" spc="-10" dirty="0">
              <a:solidFill>
                <a:srgbClr val="DE5728"/>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61215</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61730</a:t>
            </a:r>
            <a:endParaRPr lang="en-US" altLang="en-US" sz="900" dirty="0"/>
          </a:p>
          <a:p>
            <a:pPr algn="l" rtl="0" eaLnBrk="0">
              <a:lnSpc>
                <a:spcPct val="105000"/>
              </a:lnSpc>
            </a:pPr>
            <a:endParaRPr lang="en-US" altLang="en-US" sz="900" dirty="0"/>
          </a:p>
          <a:p>
            <a:pPr marL="19050" algn="l" rtl="0" eaLnBrk="0">
              <a:lnSpc>
                <a:spcPts val="755"/>
              </a:lnSpc>
              <a:spcBef>
                <a:spcPts val="5"/>
              </a:spcBef>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ISO</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9001</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2015</a:t>
            </a:r>
            <a:endParaRPr lang="en-US" altLang="en-US" sz="900" dirty="0"/>
          </a:p>
        </p:txBody>
      </p:sp>
      <p:grpSp>
        <p:nvGrpSpPr>
          <p:cNvPr id="21" name="组合 20">
            <a:extLst>
              <a:ext uri="{FF2B5EF4-FFF2-40B4-BE49-F238E27FC236}">
                <a16:creationId xmlns:a16="http://schemas.microsoft.com/office/drawing/2014/main" id="{B9E8933C-06DB-F838-9904-C03D8C540003}"/>
              </a:ext>
            </a:extLst>
          </p:cNvPr>
          <p:cNvGrpSpPr/>
          <p:nvPr/>
        </p:nvGrpSpPr>
        <p:grpSpPr>
          <a:xfrm>
            <a:off x="267731" y="-3503"/>
            <a:ext cx="3162622" cy="882187"/>
            <a:chOff x="494978" y="132985"/>
            <a:chExt cx="3600405" cy="1028237"/>
          </a:xfrm>
        </p:grpSpPr>
        <p:pic>
          <p:nvPicPr>
            <p:cNvPr id="23" name="图片 22">
              <a:extLst>
                <a:ext uri="{FF2B5EF4-FFF2-40B4-BE49-F238E27FC236}">
                  <a16:creationId xmlns:a16="http://schemas.microsoft.com/office/drawing/2014/main" id="{E328E951-A4AA-F6A0-57EE-5EF522CB24CB}"/>
                </a:ext>
              </a:extLst>
            </p:cNvPr>
            <p:cNvPicPr>
              <a:picLocks noChangeAspect="1"/>
            </p:cNvPicPr>
            <p:nvPr>
              <p:custDataLst>
                <p:tags r:id="rId3"/>
              </p:custDataLst>
            </p:nvPr>
          </p:nvPicPr>
          <p:blipFill>
            <a:blip r:embed="rId7">
              <a:clrChange>
                <a:clrFrom>
                  <a:srgbClr val="FFFFFF"/>
                </a:clrFrom>
                <a:clrTo>
                  <a:srgbClr val="FFFFFF">
                    <a:alpha val="0"/>
                  </a:srgbClr>
                </a:clrTo>
              </a:clrChange>
            </a:blip>
            <a:stretch>
              <a:fillRect/>
            </a:stretch>
          </p:blipFill>
          <p:spPr>
            <a:xfrm>
              <a:off x="494978" y="132985"/>
              <a:ext cx="1526089" cy="1028237"/>
            </a:xfrm>
            <a:prstGeom prst="rect">
              <a:avLst/>
            </a:prstGeom>
          </p:spPr>
        </p:pic>
        <p:sp>
          <p:nvSpPr>
            <p:cNvPr id="25" name="文本框 24">
              <a:extLst>
                <a:ext uri="{FF2B5EF4-FFF2-40B4-BE49-F238E27FC236}">
                  <a16:creationId xmlns:a16="http://schemas.microsoft.com/office/drawing/2014/main" id="{AD6E1C12-4CF7-B037-347C-06F183DDAA44}"/>
                </a:ext>
              </a:extLst>
            </p:cNvPr>
            <p:cNvSpPr txBox="1"/>
            <p:nvPr>
              <p:custDataLst>
                <p:tags r:id="rId4"/>
              </p:custDataLst>
            </p:nvPr>
          </p:nvSpPr>
          <p:spPr>
            <a:xfrm>
              <a:off x="1992214" y="435723"/>
              <a:ext cx="1415772" cy="461665"/>
            </a:xfrm>
            <a:prstGeom prst="rect">
              <a:avLst/>
            </a:prstGeom>
            <a:noFill/>
          </p:spPr>
          <p:txBody>
            <a:bodyPr wrap="none" rtlCol="0">
              <a:spAutoFit/>
            </a:bodyPr>
            <a:lstStyle/>
            <a:p>
              <a:r>
                <a:rPr lang="zh-CN" altLang="en-US" sz="2400" b="1" dirty="0">
                  <a:solidFill>
                    <a:srgbClr val="1051A0"/>
                  </a:solidFill>
                  <a:latin typeface="微软雅黑" panose="020B0503020204020204" pitchFamily="34" charset="-122"/>
                  <a:ea typeface="微软雅黑" panose="020B0503020204020204" pitchFamily="34" charset="-122"/>
                </a:rPr>
                <a:t>中科富能</a:t>
              </a:r>
            </a:p>
          </p:txBody>
        </p:sp>
        <p:sp>
          <p:nvSpPr>
            <p:cNvPr id="27" name="文本框 26">
              <a:extLst>
                <a:ext uri="{FF2B5EF4-FFF2-40B4-BE49-F238E27FC236}">
                  <a16:creationId xmlns:a16="http://schemas.microsoft.com/office/drawing/2014/main" id="{83D12222-04CB-3A83-059C-5D1A41D5FA2D}"/>
                </a:ext>
              </a:extLst>
            </p:cNvPr>
            <p:cNvSpPr txBox="1"/>
            <p:nvPr>
              <p:custDataLst>
                <p:tags r:id="rId5"/>
              </p:custDataLst>
            </p:nvPr>
          </p:nvSpPr>
          <p:spPr>
            <a:xfrm>
              <a:off x="2021069" y="894950"/>
              <a:ext cx="2074314" cy="230832"/>
            </a:xfrm>
            <a:prstGeom prst="rect">
              <a:avLst/>
            </a:prstGeom>
            <a:noFill/>
          </p:spPr>
          <p:txBody>
            <a:bodyPr wrap="square" rtlCol="0">
              <a:spAutoFit/>
            </a:bodyPr>
            <a:lstStyle/>
            <a:p>
              <a:r>
                <a:rPr lang="en-US" altLang="zh-CN" sz="900" b="1" dirty="0">
                  <a:solidFill>
                    <a:srgbClr val="1051A0"/>
                  </a:solidFill>
                  <a:latin typeface="微软雅黑" panose="020B0503020204020204" pitchFamily="34" charset="-122"/>
                  <a:ea typeface="微软雅黑" panose="020B0503020204020204" pitchFamily="34" charset="-122"/>
                </a:rPr>
                <a:t>CAS FUTURE ENERGY</a:t>
              </a:r>
              <a:endParaRPr lang="zh-CN" altLang="en-US" sz="900" b="1" dirty="0">
                <a:solidFill>
                  <a:srgbClr val="1051A0"/>
                </a:solidFill>
                <a:latin typeface="微软雅黑" panose="020B0503020204020204" pitchFamily="34" charset="-122"/>
                <a:ea typeface="微软雅黑" panose="020B0503020204020204" pitchFamily="34" charset="-122"/>
              </a:endParaRPr>
            </a:p>
          </p:txBody>
        </p:sp>
      </p:grpSp>
      <p:grpSp>
        <p:nvGrpSpPr>
          <p:cNvPr id="79" name="组合 78">
            <a:extLst>
              <a:ext uri="{FF2B5EF4-FFF2-40B4-BE49-F238E27FC236}">
                <a16:creationId xmlns:a16="http://schemas.microsoft.com/office/drawing/2014/main" id="{25A36D14-1FEA-A654-3451-C8464608E471}"/>
              </a:ext>
            </a:extLst>
          </p:cNvPr>
          <p:cNvGrpSpPr/>
          <p:nvPr/>
        </p:nvGrpSpPr>
        <p:grpSpPr>
          <a:xfrm>
            <a:off x="3642216" y="4425934"/>
            <a:ext cx="3798939" cy="1787776"/>
            <a:chOff x="3527720" y="4806253"/>
            <a:chExt cx="3798939" cy="1737978"/>
          </a:xfrm>
        </p:grpSpPr>
        <p:pic>
          <p:nvPicPr>
            <p:cNvPr id="49" name="图形 48">
              <a:extLst>
                <a:ext uri="{FF2B5EF4-FFF2-40B4-BE49-F238E27FC236}">
                  <a16:creationId xmlns:a16="http://schemas.microsoft.com/office/drawing/2014/main" id="{3D7B919F-A3F0-F3B1-A170-01B819CB028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27720" y="4806253"/>
              <a:ext cx="3798939" cy="1737978"/>
            </a:xfrm>
            <a:prstGeom prst="rect">
              <a:avLst/>
            </a:prstGeom>
          </p:spPr>
        </p:pic>
        <p:sp>
          <p:nvSpPr>
            <p:cNvPr id="56" name="文本框 55">
              <a:extLst>
                <a:ext uri="{FF2B5EF4-FFF2-40B4-BE49-F238E27FC236}">
                  <a16:creationId xmlns:a16="http://schemas.microsoft.com/office/drawing/2014/main" id="{C9494E0C-9114-418D-B872-FC2A970B9BBA}"/>
                </a:ext>
              </a:extLst>
            </p:cNvPr>
            <p:cNvSpPr txBox="1"/>
            <p:nvPr/>
          </p:nvSpPr>
          <p:spPr>
            <a:xfrm>
              <a:off x="4465130" y="6265578"/>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Standard Module Power Warranty</a:t>
              </a:r>
            </a:p>
          </p:txBody>
        </p:sp>
        <p:sp>
          <p:nvSpPr>
            <p:cNvPr id="57" name="文本框 56">
              <a:extLst>
                <a:ext uri="{FF2B5EF4-FFF2-40B4-BE49-F238E27FC236}">
                  <a16:creationId xmlns:a16="http://schemas.microsoft.com/office/drawing/2014/main" id="{46B523D3-B569-25BF-E334-D2304D6DC580}"/>
                </a:ext>
              </a:extLst>
            </p:cNvPr>
            <p:cNvSpPr txBox="1"/>
            <p:nvPr/>
          </p:nvSpPr>
          <p:spPr>
            <a:xfrm>
              <a:off x="6005005" y="6261344"/>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ZKFN Module Power Warranty</a:t>
              </a:r>
            </a:p>
          </p:txBody>
        </p:sp>
      </p:grpSp>
      <p:sp>
        <p:nvSpPr>
          <p:cNvPr id="77" name="object 349">
            <a:extLst>
              <a:ext uri="{FF2B5EF4-FFF2-40B4-BE49-F238E27FC236}">
                <a16:creationId xmlns:a16="http://schemas.microsoft.com/office/drawing/2014/main" id="{15EC9E23-0648-75B8-780A-2E960C868F8C}"/>
              </a:ext>
            </a:extLst>
          </p:cNvPr>
          <p:cNvSpPr txBox="1"/>
          <p:nvPr/>
        </p:nvSpPr>
        <p:spPr>
          <a:xfrm>
            <a:off x="3918400" y="6099817"/>
            <a:ext cx="3356929" cy="295658"/>
          </a:xfrm>
          <a:prstGeom prst="rect">
            <a:avLst/>
          </a:prstGeom>
        </p:spPr>
        <p:txBody>
          <a:bodyPr vert="horz" wrap="square" lIns="0" tIns="0" rIns="0" bIns="0" rtlCol="0">
            <a:spAutoFit/>
          </a:bodyPr>
          <a:lstStyle/>
          <a:p>
            <a:pPr>
              <a:lnSpc>
                <a:spcPct val="125000"/>
              </a:lnSpc>
            </a:pPr>
            <a:r>
              <a:rPr sz="800" b="0" spc="25" dirty="0">
                <a:solidFill>
                  <a:srgbClr val="414042"/>
                </a:solidFill>
                <a:latin typeface="Kozuka Gothic Pro EL"/>
                <a:cs typeface="Kozuka Gothic Pro EL"/>
              </a:rPr>
              <a:t>※1st</a:t>
            </a:r>
            <a:r>
              <a:rPr sz="800" b="0" spc="-10" dirty="0">
                <a:solidFill>
                  <a:srgbClr val="414042"/>
                </a:solidFill>
                <a:latin typeface="Kozuka Gothic Pro EL"/>
                <a:cs typeface="Kozuka Gothic Pro EL"/>
              </a:rPr>
              <a:t> </a:t>
            </a:r>
            <a:r>
              <a:rPr sz="800" b="0" spc="30" dirty="0">
                <a:solidFill>
                  <a:srgbClr val="414042"/>
                </a:solidFill>
                <a:latin typeface="Kozuka Gothic Pro EL"/>
                <a:cs typeface="Kozuka Gothic Pro EL"/>
              </a:rPr>
              <a:t>year</a:t>
            </a:r>
            <a:r>
              <a:rPr sz="800" b="0" spc="-10" dirty="0">
                <a:solidFill>
                  <a:srgbClr val="414042"/>
                </a:solidFill>
                <a:latin typeface="Kozuka Gothic Pro EL"/>
                <a:cs typeface="Kozuka Gothic Pro EL"/>
              </a:rPr>
              <a:t> </a:t>
            </a:r>
            <a:r>
              <a:rPr sz="800" b="0" spc="20" dirty="0">
                <a:solidFill>
                  <a:srgbClr val="414042"/>
                </a:solidFill>
                <a:latin typeface="Kozuka Gothic Pro EL"/>
                <a:cs typeface="Kozuka Gothic Pro EL"/>
              </a:rPr>
              <a:t>degradation</a:t>
            </a:r>
            <a:r>
              <a:rPr sz="800" b="0" spc="-10" dirty="0">
                <a:solidFill>
                  <a:srgbClr val="414042"/>
                </a:solidFill>
                <a:latin typeface="Kozuka Gothic Pro EL"/>
                <a:cs typeface="Kozuka Gothic Pro EL"/>
              </a:rPr>
              <a:t> </a:t>
            </a:r>
            <a:r>
              <a:rPr sz="800" b="0" spc="40" dirty="0">
                <a:solidFill>
                  <a:srgbClr val="414042"/>
                </a:solidFill>
                <a:latin typeface="Kozuka Gothic Pro EL"/>
                <a:cs typeface="Kozuka Gothic Pro EL"/>
              </a:rPr>
              <a:t>less</a:t>
            </a:r>
            <a:r>
              <a:rPr sz="800" b="0" spc="-10" dirty="0">
                <a:solidFill>
                  <a:srgbClr val="414042"/>
                </a:solidFill>
                <a:latin typeface="Kozuka Gothic Pro EL"/>
                <a:cs typeface="Kozuka Gothic Pro EL"/>
              </a:rPr>
              <a:t> </a:t>
            </a:r>
            <a:r>
              <a:rPr sz="800" b="0" spc="25" dirty="0">
                <a:solidFill>
                  <a:srgbClr val="414042"/>
                </a:solidFill>
                <a:latin typeface="Kozuka Gothic Pro EL"/>
                <a:cs typeface="Kozuka Gothic Pro EL"/>
              </a:rPr>
              <a:t>than</a:t>
            </a:r>
            <a:r>
              <a:rPr sz="800" b="0" spc="-10" dirty="0">
                <a:solidFill>
                  <a:srgbClr val="414042"/>
                </a:solidFill>
                <a:latin typeface="Kozuka Gothic Pro EL"/>
                <a:cs typeface="Kozuka Gothic Pro EL"/>
              </a:rPr>
              <a:t> </a:t>
            </a:r>
            <a:r>
              <a:rPr sz="800" b="0" spc="5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35" dirty="0">
                <a:solidFill>
                  <a:srgbClr val="414042"/>
                </a:solidFill>
                <a:latin typeface="Kozuka Gothic Pro EL"/>
                <a:cs typeface="Kozuka Gothic Pro EL"/>
              </a:rPr>
              <a:t>years</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power</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output </a:t>
            </a:r>
            <a:r>
              <a:rPr sz="800" b="0" spc="-85" dirty="0">
                <a:solidFill>
                  <a:srgbClr val="414042"/>
                </a:solidFill>
                <a:latin typeface="Kozuka Gothic Pro EL"/>
                <a:cs typeface="Kozuka Gothic Pro EL"/>
              </a:rPr>
              <a:t> </a:t>
            </a:r>
            <a:r>
              <a:rPr lang="en-US" sz="800" b="0" spc="40" dirty="0">
                <a:solidFill>
                  <a:srgbClr val="414042"/>
                </a:solidFill>
                <a:latin typeface="Kozuka Gothic Pro EL"/>
                <a:cs typeface="Kozuka Gothic Pro EL"/>
              </a:rPr>
              <a:t>85.5</a:t>
            </a:r>
            <a:r>
              <a:rPr sz="800" b="0" spc="40" dirty="0">
                <a:solidFill>
                  <a:srgbClr val="414042"/>
                </a:solidFill>
                <a:latin typeface="Kozuka Gothic Pro EL"/>
                <a:cs typeface="Kozuka Gothic Pro EL"/>
              </a:rPr>
              <a:t>%</a:t>
            </a:r>
            <a:r>
              <a:rPr sz="800" b="0" spc="-105" dirty="0">
                <a:solidFill>
                  <a:srgbClr val="414042"/>
                </a:solidFill>
                <a:latin typeface="Kozuka Gothic Pro EL"/>
                <a:cs typeface="Kozuka Gothic Pro EL"/>
              </a:rPr>
              <a:t> </a:t>
            </a:r>
            <a:r>
              <a:rPr sz="800" b="0" spc="25" dirty="0">
                <a:solidFill>
                  <a:srgbClr val="414042"/>
                </a:solidFill>
                <a:latin typeface="Kozuka Gothic Pro EL"/>
                <a:cs typeface="Kozuka Gothic Pro EL"/>
              </a:rPr>
              <a:t>guaranteed.</a:t>
            </a:r>
            <a:endParaRPr sz="800" dirty="0">
              <a:latin typeface="Kozuka Gothic Pro EL"/>
              <a:cs typeface="Kozuka Gothic Pro EL"/>
            </a:endParaRPr>
          </a:p>
        </p:txBody>
      </p:sp>
      <p:pic>
        <p:nvPicPr>
          <p:cNvPr id="83" name="图片 82">
            <a:extLst>
              <a:ext uri="{FF2B5EF4-FFF2-40B4-BE49-F238E27FC236}">
                <a16:creationId xmlns:a16="http://schemas.microsoft.com/office/drawing/2014/main" id="{77E7775E-2914-DE5E-56ED-2112A3154167}"/>
              </a:ext>
            </a:extLst>
          </p:cNvPr>
          <p:cNvPicPr>
            <a:picLocks noChangeAspect="1"/>
          </p:cNvPicPr>
          <p:nvPr/>
        </p:nvPicPr>
        <p:blipFill rotWithShape="1">
          <a:blip r:embed="rId10"/>
          <a:srcRect b="25421"/>
          <a:stretch/>
        </p:blipFill>
        <p:spPr>
          <a:xfrm>
            <a:off x="5648522" y="3901584"/>
            <a:ext cx="1083201" cy="635428"/>
          </a:xfrm>
          <a:prstGeom prst="rect">
            <a:avLst/>
          </a:prstGeom>
        </p:spPr>
      </p:pic>
      <p:sp>
        <p:nvSpPr>
          <p:cNvPr id="97" name="文本框 96">
            <a:extLst>
              <a:ext uri="{FF2B5EF4-FFF2-40B4-BE49-F238E27FC236}">
                <a16:creationId xmlns:a16="http://schemas.microsoft.com/office/drawing/2014/main" id="{A1EEEAC8-45B3-1EE0-EF02-F9F0ADBACBC2}"/>
              </a:ext>
            </a:extLst>
          </p:cNvPr>
          <p:cNvSpPr txBox="1"/>
          <p:nvPr/>
        </p:nvSpPr>
        <p:spPr>
          <a:xfrm>
            <a:off x="4404936" y="4128545"/>
            <a:ext cx="16097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Insured </a:t>
            </a:r>
            <a:r>
              <a:rPr kumimoji="0" lang="en-US" altLang="zh-CN" sz="1000" b="1" i="0" u="none" strike="noStrike" kern="1200" cap="none" spc="30" normalizeH="0" baseline="0" noProof="0" dirty="0">
                <a:ln>
                  <a:noFill/>
                </a:ln>
                <a:solidFill>
                  <a:srgbClr val="1051A0"/>
                </a:solidFill>
                <a:effectLst/>
                <a:uLnTx/>
                <a:uFillTx/>
                <a:latin typeface="Kozuka Gothic Pro B"/>
                <a:ea typeface="+mn-ea"/>
                <a:cs typeface="Kozuka Gothic Pro B"/>
              </a:rPr>
              <a:t>by</a:t>
            </a:r>
            <a:r>
              <a:rPr kumimoji="0" lang="en-US" altLang="zh-CN" sz="1000" b="1" i="0" u="none" strike="noStrike" kern="1200" cap="none" spc="-105" normalizeH="0" baseline="0" noProof="0" dirty="0">
                <a:ln>
                  <a:noFill/>
                </a:ln>
                <a:solidFill>
                  <a:srgbClr val="1051A0"/>
                </a:solidFill>
                <a:effectLst/>
                <a:uLnTx/>
                <a:uFillTx/>
                <a:latin typeface="Kozuka Gothic Pro B"/>
                <a:ea typeface="+mn-ea"/>
                <a:cs typeface="Kozuka Gothic Pro B"/>
              </a:rPr>
              <a:t> </a:t>
            </a: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CHINA RE</a:t>
            </a:r>
            <a:endParaRPr kumimoji="0" lang="en-US" altLang="zh-CN" sz="1000" b="0" i="0" u="none" strike="noStrike" kern="1200" cap="none" spc="0" normalizeH="0" baseline="0" noProof="0" dirty="0">
              <a:ln>
                <a:noFill/>
              </a:ln>
              <a:solidFill>
                <a:srgbClr val="1051A0"/>
              </a:solidFill>
              <a:effectLst/>
              <a:uLnTx/>
              <a:uFillTx/>
              <a:latin typeface="Kozuka Gothic Pro B"/>
              <a:ea typeface="+mn-ea"/>
              <a:cs typeface="Kozuka Gothic Pro B"/>
            </a:endParaRPr>
          </a:p>
        </p:txBody>
      </p:sp>
      <p:grpSp>
        <p:nvGrpSpPr>
          <p:cNvPr id="2" name="组合 1">
            <a:extLst>
              <a:ext uri="{FF2B5EF4-FFF2-40B4-BE49-F238E27FC236}">
                <a16:creationId xmlns:a16="http://schemas.microsoft.com/office/drawing/2014/main" id="{C5EA5811-8F4F-62E5-C4FC-4EBF64359700}"/>
              </a:ext>
            </a:extLst>
          </p:cNvPr>
          <p:cNvGrpSpPr/>
          <p:nvPr/>
        </p:nvGrpSpPr>
        <p:grpSpPr>
          <a:xfrm>
            <a:off x="4316726" y="3013164"/>
            <a:ext cx="2377587" cy="816589"/>
            <a:chOff x="4316149" y="3091903"/>
            <a:chExt cx="2377587" cy="816589"/>
          </a:xfrm>
        </p:grpSpPr>
        <p:grpSp>
          <p:nvGrpSpPr>
            <p:cNvPr id="81" name="组合 80">
              <a:extLst>
                <a:ext uri="{FF2B5EF4-FFF2-40B4-BE49-F238E27FC236}">
                  <a16:creationId xmlns:a16="http://schemas.microsoft.com/office/drawing/2014/main" id="{4FF1337C-EFB4-50F3-09E8-18B9A6C40563}"/>
                </a:ext>
              </a:extLst>
            </p:cNvPr>
            <p:cNvGrpSpPr/>
            <p:nvPr/>
          </p:nvGrpSpPr>
          <p:grpSpPr>
            <a:xfrm>
              <a:off x="4589858" y="3343731"/>
              <a:ext cx="1734328" cy="564761"/>
              <a:chOff x="-1807710" y="4137367"/>
              <a:chExt cx="1734328" cy="564761"/>
            </a:xfrm>
          </p:grpSpPr>
          <p:sp>
            <p:nvSpPr>
              <p:cNvPr id="69" name="object 46">
                <a:extLst>
                  <a:ext uri="{FF2B5EF4-FFF2-40B4-BE49-F238E27FC236}">
                    <a16:creationId xmlns:a16="http://schemas.microsoft.com/office/drawing/2014/main" id="{C3D3A446-6087-8E74-6B75-EFB406BF459B}"/>
                  </a:ext>
                </a:extLst>
              </p:cNvPr>
              <p:cNvSpPr/>
              <p:nvPr/>
            </p:nvSpPr>
            <p:spPr>
              <a:xfrm>
                <a:off x="-780480" y="4137367"/>
                <a:ext cx="526415" cy="526415"/>
              </a:xfrm>
              <a:custGeom>
                <a:avLst/>
                <a:gdLst/>
                <a:ahLst/>
                <a:cxnLst/>
                <a:rect l="l" t="t" r="r" b="b"/>
                <a:pathLst>
                  <a:path w="526414" h="526415">
                    <a:moveTo>
                      <a:pt x="492696" y="0"/>
                    </a:moveTo>
                    <a:lnTo>
                      <a:pt x="33731" y="0"/>
                    </a:lnTo>
                    <a:lnTo>
                      <a:pt x="20600" y="2648"/>
                    </a:lnTo>
                    <a:lnTo>
                      <a:pt x="9879" y="9872"/>
                    </a:lnTo>
                    <a:lnTo>
                      <a:pt x="2650" y="20590"/>
                    </a:lnTo>
                    <a:lnTo>
                      <a:pt x="0" y="33718"/>
                    </a:lnTo>
                    <a:lnTo>
                      <a:pt x="0" y="492671"/>
                    </a:lnTo>
                    <a:lnTo>
                      <a:pt x="2650" y="505794"/>
                    </a:lnTo>
                    <a:lnTo>
                      <a:pt x="9879" y="516512"/>
                    </a:lnTo>
                    <a:lnTo>
                      <a:pt x="20600"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4"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1" name="object 47">
                <a:extLst>
                  <a:ext uri="{FF2B5EF4-FFF2-40B4-BE49-F238E27FC236}">
                    <a16:creationId xmlns:a16="http://schemas.microsoft.com/office/drawing/2014/main" id="{9A4700C3-2355-6FA5-FB8F-1F6082ADBED9}"/>
                  </a:ext>
                </a:extLst>
              </p:cNvPr>
              <p:cNvSpPr/>
              <p:nvPr/>
            </p:nvSpPr>
            <p:spPr>
              <a:xfrm>
                <a:off x="-753879" y="4163967"/>
                <a:ext cx="473709" cy="473709"/>
              </a:xfrm>
              <a:custGeom>
                <a:avLst/>
                <a:gdLst/>
                <a:ahLst/>
                <a:cxnLst/>
                <a:rect l="l" t="t" r="r" b="b"/>
                <a:pathLst>
                  <a:path w="473710" h="473709">
                    <a:moveTo>
                      <a:pt x="441147" y="0"/>
                    </a:moveTo>
                    <a:lnTo>
                      <a:pt x="32067" y="0"/>
                    </a:lnTo>
                    <a:lnTo>
                      <a:pt x="19582" y="2516"/>
                    </a:lnTo>
                    <a:lnTo>
                      <a:pt x="9390" y="9380"/>
                    </a:lnTo>
                    <a:lnTo>
                      <a:pt x="2519" y="19561"/>
                    </a:lnTo>
                    <a:lnTo>
                      <a:pt x="0" y="32029"/>
                    </a:lnTo>
                    <a:lnTo>
                      <a:pt x="0" y="441121"/>
                    </a:lnTo>
                    <a:lnTo>
                      <a:pt x="2519" y="453611"/>
                    </a:lnTo>
                    <a:lnTo>
                      <a:pt x="9390" y="463804"/>
                    </a:lnTo>
                    <a:lnTo>
                      <a:pt x="19582" y="470671"/>
                    </a:lnTo>
                    <a:lnTo>
                      <a:pt x="32067" y="473189"/>
                    </a:lnTo>
                    <a:lnTo>
                      <a:pt x="441147" y="473189"/>
                    </a:lnTo>
                    <a:lnTo>
                      <a:pt x="453631" y="470671"/>
                    </a:lnTo>
                    <a:lnTo>
                      <a:pt x="463824" y="463803"/>
                    </a:lnTo>
                    <a:lnTo>
                      <a:pt x="470695" y="453611"/>
                    </a:lnTo>
                    <a:lnTo>
                      <a:pt x="473214" y="441121"/>
                    </a:lnTo>
                    <a:lnTo>
                      <a:pt x="473214" y="32029"/>
                    </a:lnTo>
                    <a:lnTo>
                      <a:pt x="470695" y="19561"/>
                    </a:lnTo>
                    <a:lnTo>
                      <a:pt x="463824" y="9380"/>
                    </a:lnTo>
                    <a:lnTo>
                      <a:pt x="453631"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3" name="object 372">
                <a:extLst>
                  <a:ext uri="{FF2B5EF4-FFF2-40B4-BE49-F238E27FC236}">
                    <a16:creationId xmlns:a16="http://schemas.microsoft.com/office/drawing/2014/main" id="{9D7FAA95-BA4D-6C5F-A1B0-076ACB989FCF}"/>
                  </a:ext>
                </a:extLst>
              </p:cNvPr>
              <p:cNvSpPr/>
              <p:nvPr/>
            </p:nvSpPr>
            <p:spPr>
              <a:xfrm>
                <a:off x="-1807710" y="4137367"/>
                <a:ext cx="526415" cy="526415"/>
              </a:xfrm>
              <a:custGeom>
                <a:avLst/>
                <a:gdLst/>
                <a:ahLst/>
                <a:cxnLst/>
                <a:rect l="l" t="t" r="r" b="b"/>
                <a:pathLst>
                  <a:path w="526415" h="526415">
                    <a:moveTo>
                      <a:pt x="492696" y="0"/>
                    </a:moveTo>
                    <a:lnTo>
                      <a:pt x="33731" y="0"/>
                    </a:lnTo>
                    <a:lnTo>
                      <a:pt x="20606" y="2648"/>
                    </a:lnTo>
                    <a:lnTo>
                      <a:pt x="9883" y="9872"/>
                    </a:lnTo>
                    <a:lnTo>
                      <a:pt x="2652" y="20590"/>
                    </a:lnTo>
                    <a:lnTo>
                      <a:pt x="0" y="33718"/>
                    </a:lnTo>
                    <a:lnTo>
                      <a:pt x="0" y="492671"/>
                    </a:lnTo>
                    <a:lnTo>
                      <a:pt x="2652" y="505794"/>
                    </a:lnTo>
                    <a:lnTo>
                      <a:pt x="9883" y="516512"/>
                    </a:lnTo>
                    <a:lnTo>
                      <a:pt x="20606"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5"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5" name="object 373">
                <a:extLst>
                  <a:ext uri="{FF2B5EF4-FFF2-40B4-BE49-F238E27FC236}">
                    <a16:creationId xmlns:a16="http://schemas.microsoft.com/office/drawing/2014/main" id="{6D823EAD-0326-6CC0-2DEB-202C0AC96643}"/>
                  </a:ext>
                </a:extLst>
              </p:cNvPr>
              <p:cNvSpPr/>
              <p:nvPr/>
            </p:nvSpPr>
            <p:spPr>
              <a:xfrm>
                <a:off x="-1781110" y="4163967"/>
                <a:ext cx="473709" cy="473709"/>
              </a:xfrm>
              <a:custGeom>
                <a:avLst/>
                <a:gdLst/>
                <a:ahLst/>
                <a:cxnLst/>
                <a:rect l="l" t="t" r="r" b="b"/>
                <a:pathLst>
                  <a:path w="473709" h="473709">
                    <a:moveTo>
                      <a:pt x="441147" y="0"/>
                    </a:moveTo>
                    <a:lnTo>
                      <a:pt x="32067" y="0"/>
                    </a:lnTo>
                    <a:lnTo>
                      <a:pt x="19588" y="2516"/>
                    </a:lnTo>
                    <a:lnTo>
                      <a:pt x="9394" y="9380"/>
                    </a:lnTo>
                    <a:lnTo>
                      <a:pt x="2520" y="19561"/>
                    </a:lnTo>
                    <a:lnTo>
                      <a:pt x="0" y="32029"/>
                    </a:lnTo>
                    <a:lnTo>
                      <a:pt x="0" y="441121"/>
                    </a:lnTo>
                    <a:lnTo>
                      <a:pt x="2520" y="453611"/>
                    </a:lnTo>
                    <a:lnTo>
                      <a:pt x="9394" y="463804"/>
                    </a:lnTo>
                    <a:lnTo>
                      <a:pt x="19588" y="470671"/>
                    </a:lnTo>
                    <a:lnTo>
                      <a:pt x="32067" y="473189"/>
                    </a:lnTo>
                    <a:lnTo>
                      <a:pt x="441147" y="473189"/>
                    </a:lnTo>
                    <a:lnTo>
                      <a:pt x="453637" y="470671"/>
                    </a:lnTo>
                    <a:lnTo>
                      <a:pt x="463829" y="463803"/>
                    </a:lnTo>
                    <a:lnTo>
                      <a:pt x="470697" y="453611"/>
                    </a:lnTo>
                    <a:lnTo>
                      <a:pt x="473214" y="441121"/>
                    </a:lnTo>
                    <a:lnTo>
                      <a:pt x="473214" y="32029"/>
                    </a:lnTo>
                    <a:lnTo>
                      <a:pt x="470697" y="19561"/>
                    </a:lnTo>
                    <a:lnTo>
                      <a:pt x="463829" y="9380"/>
                    </a:lnTo>
                    <a:lnTo>
                      <a:pt x="453637"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59" name="object 374">
                <a:extLst>
                  <a:ext uri="{FF2B5EF4-FFF2-40B4-BE49-F238E27FC236}">
                    <a16:creationId xmlns:a16="http://schemas.microsoft.com/office/drawing/2014/main" id="{8853FC79-C420-F437-6C3A-01EAF2BB319B}"/>
                  </a:ext>
                </a:extLst>
              </p:cNvPr>
              <p:cNvSpPr txBox="1"/>
              <p:nvPr/>
            </p:nvSpPr>
            <p:spPr>
              <a:xfrm>
                <a:off x="-1762289" y="4163967"/>
                <a:ext cx="1688907" cy="538161"/>
              </a:xfrm>
              <a:prstGeom prst="rect">
                <a:avLst/>
              </a:prstGeom>
            </p:spPr>
            <p:txBody>
              <a:bodyPr vert="horz" wrap="square" lIns="0" tIns="0" rIns="0" bIns="0" rtlCol="0">
                <a:spAutoFit/>
              </a:bodyPr>
              <a:lstStyle/>
              <a:p>
                <a:pPr>
                  <a:lnSpc>
                    <a:spcPct val="100000"/>
                  </a:lnSpc>
                  <a:tabLst>
                    <a:tab pos="1022350" algn="l"/>
                  </a:tabLst>
                </a:pPr>
                <a:r>
                  <a:rPr sz="1450" b="1" u="sng" spc="40" dirty="0">
                    <a:solidFill>
                      <a:srgbClr val="FFFFFF"/>
                    </a:solidFill>
                    <a:latin typeface="Kozuka Gothic Pro B"/>
                    <a:cs typeface="Kozuka Gothic Pro B"/>
                  </a:rPr>
                  <a:t>12</a:t>
                </a:r>
                <a:r>
                  <a:rPr sz="700" b="1" u="sng" spc="40" dirty="0">
                    <a:solidFill>
                      <a:srgbClr val="FFFFFF"/>
                    </a:solidFill>
                    <a:latin typeface="Kozuka Gothic Pro B"/>
                    <a:cs typeface="Kozuka Gothic Pro B"/>
                  </a:rPr>
                  <a:t>year</a:t>
                </a:r>
                <a:r>
                  <a:rPr sz="700" b="1" spc="40" dirty="0">
                    <a:solidFill>
                      <a:srgbClr val="FFFFFF"/>
                    </a:solidFill>
                    <a:latin typeface="Kozuka Gothic Pro B"/>
                    <a:cs typeface="Kozuka Gothic Pro B"/>
                  </a:rPr>
                  <a:t>	</a:t>
                </a:r>
                <a:r>
                  <a:rPr sz="1450" b="1" u="sng" spc="40" dirty="0">
                    <a:solidFill>
                      <a:srgbClr val="FFFFFF"/>
                    </a:solidFill>
                    <a:latin typeface="Kozuka Gothic Pro B"/>
                    <a:cs typeface="Kozuka Gothic Pro B"/>
                  </a:rPr>
                  <a:t>25</a:t>
                </a:r>
                <a:r>
                  <a:rPr sz="700" b="1" u="sng" spc="40" dirty="0">
                    <a:solidFill>
                      <a:srgbClr val="FFFFFF"/>
                    </a:solidFill>
                    <a:latin typeface="Kozuka Gothic Pro B"/>
                    <a:cs typeface="Kozuka Gothic Pro B"/>
                  </a:rPr>
                  <a:t>year</a:t>
                </a:r>
                <a:endParaRPr sz="700" dirty="0">
                  <a:latin typeface="Kozuka Gothic Pro B"/>
                  <a:cs typeface="Kozuka Gothic Pro B"/>
                </a:endParaRPr>
              </a:p>
              <a:p>
                <a:pPr marL="76200">
                  <a:lnSpc>
                    <a:spcPts val="665"/>
                  </a:lnSpc>
                  <a:spcBef>
                    <a:spcPts val="335"/>
                  </a:spcBef>
                  <a:tabLst>
                    <a:tab pos="1028065" algn="l"/>
                  </a:tabLst>
                </a:pPr>
                <a:r>
                  <a:rPr sz="600" b="0" spc="20" dirty="0">
                    <a:solidFill>
                      <a:srgbClr val="FFFFFF"/>
                    </a:solidFill>
                    <a:latin typeface="Kozuka Gothic Pro EL"/>
                    <a:cs typeface="Kozuka Gothic Pro EL"/>
                  </a:rPr>
                  <a:t>Quality	</a:t>
                </a:r>
                <a:r>
                  <a:rPr sz="600" b="0" spc="-10" dirty="0">
                    <a:solidFill>
                      <a:srgbClr val="FFFFFF"/>
                    </a:solidFill>
                    <a:latin typeface="Kozuka Gothic Pro EL"/>
                    <a:cs typeface="Kozuka Gothic Pro EL"/>
                  </a:rPr>
                  <a:t>Performance</a:t>
                </a:r>
                <a:endParaRPr sz="600" dirty="0">
                  <a:latin typeface="Kozuka Gothic Pro EL"/>
                  <a:cs typeface="Kozuka Gothic Pro EL"/>
                </a:endParaRPr>
              </a:p>
              <a:p>
                <a:pPr marL="51435">
                  <a:lnSpc>
                    <a:spcPts val="665"/>
                  </a:lnSpc>
                  <a:tabLst>
                    <a:tab pos="1089025" algn="l"/>
                    <a:tab pos="3992245" algn="l"/>
                  </a:tabLst>
                </a:pPr>
                <a:r>
                  <a:rPr sz="900" b="0" spc="22" baseline="-9259" dirty="0">
                    <a:solidFill>
                      <a:srgbClr val="FFFFFF"/>
                    </a:solidFill>
                    <a:latin typeface="Kozuka Gothic Pro EL"/>
                    <a:cs typeface="Kozuka Gothic Pro EL"/>
                  </a:rPr>
                  <a:t>Warranty	</a:t>
                </a:r>
                <a:r>
                  <a:rPr sz="900" b="0" spc="-7" baseline="-9259" dirty="0">
                    <a:solidFill>
                      <a:srgbClr val="FFFFFF"/>
                    </a:solidFill>
                    <a:latin typeface="Kozuka Gothic Pro EL"/>
                    <a:cs typeface="Kozuka Gothic Pro EL"/>
                  </a:rPr>
                  <a:t>Warranty	</a:t>
                </a:r>
                <a:endParaRPr sz="500" dirty="0">
                  <a:latin typeface="Kozuka Gothic Pro EL"/>
                  <a:cs typeface="Kozuka Gothic Pro EL"/>
                </a:endParaRPr>
              </a:p>
            </p:txBody>
          </p:sp>
        </p:grpSp>
        <p:sp>
          <p:nvSpPr>
            <p:cNvPr id="99" name="object 361">
              <a:extLst>
                <a:ext uri="{FF2B5EF4-FFF2-40B4-BE49-F238E27FC236}">
                  <a16:creationId xmlns:a16="http://schemas.microsoft.com/office/drawing/2014/main" id="{EFD00D3F-A21C-8550-082B-7DFD9B6C693B}"/>
                </a:ext>
              </a:extLst>
            </p:cNvPr>
            <p:cNvSpPr txBox="1"/>
            <p:nvPr/>
          </p:nvSpPr>
          <p:spPr>
            <a:xfrm>
              <a:off x="4316149" y="3091903"/>
              <a:ext cx="2377587" cy="153888"/>
            </a:xfrm>
            <a:prstGeom prst="rect">
              <a:avLst/>
            </a:prstGeom>
          </p:spPr>
          <p:txBody>
            <a:bodyPr vert="horz" wrap="square" lIns="0" tIns="0" rIns="0" bIns="0" rtlCol="0">
              <a:spAutoFit/>
            </a:bodyPr>
            <a:lstStyle/>
            <a:p>
              <a:pPr>
                <a:lnSpc>
                  <a:spcPct val="100000"/>
                </a:lnSpc>
              </a:pPr>
              <a:r>
                <a:rPr sz="1000" b="1" spc="30" dirty="0">
                  <a:solidFill>
                    <a:srgbClr val="1051A0"/>
                  </a:solidFill>
                  <a:latin typeface="Kozuka Gothic Pro B"/>
                  <a:cs typeface="Kozuka Gothic Pro B"/>
                </a:rPr>
                <a:t>Reinsurance </a:t>
              </a:r>
              <a:r>
                <a:rPr sz="1000" b="1" spc="20" dirty="0">
                  <a:solidFill>
                    <a:srgbClr val="1051A0"/>
                  </a:solidFill>
                  <a:latin typeface="Kozuka Gothic Pro B"/>
                  <a:cs typeface="Kozuka Gothic Pro B"/>
                </a:rPr>
                <a:t>Coverage </a:t>
              </a:r>
              <a:r>
                <a:rPr sz="1000" b="1" spc="25" dirty="0">
                  <a:solidFill>
                    <a:srgbClr val="1051A0"/>
                  </a:solidFill>
                  <a:latin typeface="Kozuka Gothic Pro B"/>
                  <a:cs typeface="Kozuka Gothic Pro B"/>
                </a:rPr>
                <a:t>for </a:t>
              </a:r>
              <a:r>
                <a:rPr sz="1000" b="1" spc="15" dirty="0">
                  <a:solidFill>
                    <a:srgbClr val="1051A0"/>
                  </a:solidFill>
                  <a:latin typeface="Kozuka Gothic Pro B"/>
                  <a:cs typeface="Kozuka Gothic Pro B"/>
                </a:rPr>
                <a:t>25</a:t>
              </a:r>
              <a:r>
                <a:rPr sz="1000" b="1" spc="-20" dirty="0">
                  <a:solidFill>
                    <a:srgbClr val="1051A0"/>
                  </a:solidFill>
                  <a:latin typeface="Kozuka Gothic Pro B"/>
                  <a:cs typeface="Kozuka Gothic Pro B"/>
                </a:rPr>
                <a:t> </a:t>
              </a:r>
              <a:r>
                <a:rPr sz="1000" b="1" spc="10" dirty="0">
                  <a:solidFill>
                    <a:srgbClr val="1051A0"/>
                  </a:solidFill>
                  <a:latin typeface="Kozuka Gothic Pro B"/>
                  <a:cs typeface="Kozuka Gothic Pro B"/>
                </a:rPr>
                <a:t>Years</a:t>
              </a:r>
              <a:endParaRPr sz="1000" dirty="0">
                <a:solidFill>
                  <a:srgbClr val="1051A0"/>
                </a:solidFill>
                <a:latin typeface="Kozuka Gothic Pro B"/>
                <a:cs typeface="Kozuka Gothic Pro B"/>
              </a:endParaRPr>
            </a:p>
          </p:txBody>
        </p:sp>
      </p:grpSp>
      <p:grpSp>
        <p:nvGrpSpPr>
          <p:cNvPr id="3" name="组合 2">
            <a:extLst>
              <a:ext uri="{FF2B5EF4-FFF2-40B4-BE49-F238E27FC236}">
                <a16:creationId xmlns:a16="http://schemas.microsoft.com/office/drawing/2014/main" id="{ECFAF5F5-6404-3AE8-F23D-6CE8BFCE14DF}"/>
              </a:ext>
            </a:extLst>
          </p:cNvPr>
          <p:cNvGrpSpPr/>
          <p:nvPr/>
        </p:nvGrpSpPr>
        <p:grpSpPr>
          <a:xfrm>
            <a:off x="2488640" y="5854768"/>
            <a:ext cx="393473" cy="280282"/>
            <a:chOff x="5624398" y="3781687"/>
            <a:chExt cx="393473" cy="280282"/>
          </a:xfrm>
        </p:grpSpPr>
        <p:pic>
          <p:nvPicPr>
            <p:cNvPr id="5" name="object 29">
              <a:extLst>
                <a:ext uri="{FF2B5EF4-FFF2-40B4-BE49-F238E27FC236}">
                  <a16:creationId xmlns:a16="http://schemas.microsoft.com/office/drawing/2014/main" id="{09863D01-C48D-678A-3114-6695BE2F97D7}"/>
                </a:ext>
              </a:extLst>
            </p:cNvPr>
            <p:cNvPicPr/>
            <p:nvPr/>
          </p:nvPicPr>
          <p:blipFill>
            <a:blip r:embed="rId11" cstate="print"/>
            <a:stretch>
              <a:fillRect/>
            </a:stretch>
          </p:blipFill>
          <p:spPr>
            <a:xfrm>
              <a:off x="5863377" y="3781687"/>
              <a:ext cx="154494" cy="280282"/>
            </a:xfrm>
            <a:prstGeom prst="rect">
              <a:avLst/>
            </a:prstGeom>
          </p:spPr>
        </p:pic>
        <p:pic>
          <p:nvPicPr>
            <p:cNvPr id="6" name="object 30">
              <a:extLst>
                <a:ext uri="{FF2B5EF4-FFF2-40B4-BE49-F238E27FC236}">
                  <a16:creationId xmlns:a16="http://schemas.microsoft.com/office/drawing/2014/main" id="{E31A3FA7-D4C1-099D-12F5-3D07644FC2A7}"/>
                </a:ext>
              </a:extLst>
            </p:cNvPr>
            <p:cNvPicPr/>
            <p:nvPr/>
          </p:nvPicPr>
          <p:blipFill>
            <a:blip r:embed="rId12" cstate="print"/>
            <a:stretch>
              <a:fillRect/>
            </a:stretch>
          </p:blipFill>
          <p:spPr>
            <a:xfrm>
              <a:off x="5624398" y="3782238"/>
              <a:ext cx="153362" cy="279632"/>
            </a:xfrm>
            <a:prstGeom prst="rect">
              <a:avLst/>
            </a:prstGeom>
          </p:spPr>
        </p:pic>
      </p:grpSp>
      <p:pic>
        <p:nvPicPr>
          <p:cNvPr id="12" name="图片 11">
            <a:extLst>
              <a:ext uri="{FF2B5EF4-FFF2-40B4-BE49-F238E27FC236}">
                <a16:creationId xmlns:a16="http://schemas.microsoft.com/office/drawing/2014/main" id="{502449B8-27D0-95B1-9CA7-AF5E211C61E4}"/>
              </a:ext>
            </a:extLst>
          </p:cNvPr>
          <p:cNvPicPr>
            <a:picLocks noChangeAspect="1"/>
          </p:cNvPicPr>
          <p:nvPr/>
        </p:nvPicPr>
        <p:blipFill>
          <a:blip r:embed="rId13"/>
          <a:stretch>
            <a:fillRect/>
          </a:stretch>
        </p:blipFill>
        <p:spPr>
          <a:xfrm>
            <a:off x="1931410" y="5792586"/>
            <a:ext cx="434000" cy="434000"/>
          </a:xfrm>
          <a:prstGeom prst="rect">
            <a:avLst/>
          </a:prstGeom>
        </p:spPr>
      </p:pic>
      <p:grpSp>
        <p:nvGrpSpPr>
          <p:cNvPr id="13" name="组合 12">
            <a:extLst>
              <a:ext uri="{FF2B5EF4-FFF2-40B4-BE49-F238E27FC236}">
                <a16:creationId xmlns:a16="http://schemas.microsoft.com/office/drawing/2014/main" id="{D875F241-8718-3B8D-BA86-7C218B8E061A}"/>
              </a:ext>
            </a:extLst>
          </p:cNvPr>
          <p:cNvGrpSpPr/>
          <p:nvPr/>
        </p:nvGrpSpPr>
        <p:grpSpPr>
          <a:xfrm>
            <a:off x="3935098" y="7582608"/>
            <a:ext cx="566928" cy="573024"/>
            <a:chOff x="3989832" y="7837932"/>
            <a:chExt cx="566928" cy="573024"/>
          </a:xfrm>
        </p:grpSpPr>
        <p:sp>
          <p:nvSpPr>
            <p:cNvPr id="14" name="椭圆 13">
              <a:extLst>
                <a:ext uri="{FF2B5EF4-FFF2-40B4-BE49-F238E27FC236}">
                  <a16:creationId xmlns:a16="http://schemas.microsoft.com/office/drawing/2014/main" id="{2A852D7D-7F85-1828-938F-412F19387A2D}"/>
                </a:ext>
              </a:extLst>
            </p:cNvPr>
            <p:cNvSpPr/>
            <p:nvPr/>
          </p:nvSpPr>
          <p:spPr>
            <a:xfrm>
              <a:off x="3989832" y="7837932"/>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9DF5E7F0-1BB4-9825-8F38-7BE4D40F891E}"/>
                </a:ext>
              </a:extLst>
            </p:cNvPr>
            <p:cNvGrpSpPr/>
            <p:nvPr/>
          </p:nvGrpSpPr>
          <p:grpSpPr>
            <a:xfrm>
              <a:off x="4086670" y="7936612"/>
              <a:ext cx="387953" cy="389000"/>
              <a:chOff x="4083622" y="8005192"/>
              <a:chExt cx="387953" cy="389000"/>
            </a:xfrm>
          </p:grpSpPr>
          <p:sp>
            <p:nvSpPr>
              <p:cNvPr id="16" name="Freeform 11">
                <a:extLst>
                  <a:ext uri="{FF2B5EF4-FFF2-40B4-BE49-F238E27FC236}">
                    <a16:creationId xmlns:a16="http://schemas.microsoft.com/office/drawing/2014/main" id="{8D989700-4BA3-F72A-15A3-48B7818AF483}"/>
                  </a:ext>
                </a:extLst>
              </p:cNvPr>
              <p:cNvSpPr>
                <a:spLocks noEditPoints="1"/>
              </p:cNvSpPr>
              <p:nvPr/>
            </p:nvSpPr>
            <p:spPr bwMode="auto">
              <a:xfrm>
                <a:off x="4089972" y="8206805"/>
                <a:ext cx="179774" cy="184200"/>
              </a:xfrm>
              <a:custGeom>
                <a:avLst/>
                <a:gdLst>
                  <a:gd name="T0" fmla="*/ 64 w 71"/>
                  <a:gd name="T1" fmla="*/ 16 h 83"/>
                  <a:gd name="T2" fmla="*/ 64 w 71"/>
                  <a:gd name="T3" fmla="*/ 16 h 83"/>
                  <a:gd name="T4" fmla="*/ 63 w 71"/>
                  <a:gd name="T5" fmla="*/ 14 h 83"/>
                  <a:gd name="T6" fmla="*/ 61 w 71"/>
                  <a:gd name="T7" fmla="*/ 12 h 83"/>
                  <a:gd name="T8" fmla="*/ 61 w 71"/>
                  <a:gd name="T9" fmla="*/ 12 h 83"/>
                  <a:gd name="T10" fmla="*/ 59 w 71"/>
                  <a:gd name="T11" fmla="*/ 12 h 83"/>
                  <a:gd name="T12" fmla="*/ 56 w 71"/>
                  <a:gd name="T13" fmla="*/ 11 h 83"/>
                  <a:gd name="T14" fmla="*/ 55 w 71"/>
                  <a:gd name="T15" fmla="*/ 9 h 83"/>
                  <a:gd name="T16" fmla="*/ 51 w 71"/>
                  <a:gd name="T17" fmla="*/ 0 h 83"/>
                  <a:gd name="T18" fmla="*/ 47 w 71"/>
                  <a:gd name="T19" fmla="*/ 5 h 83"/>
                  <a:gd name="T20" fmla="*/ 5 w 71"/>
                  <a:gd name="T21" fmla="*/ 55 h 83"/>
                  <a:gd name="T22" fmla="*/ 7 w 71"/>
                  <a:gd name="T23" fmla="*/ 77 h 83"/>
                  <a:gd name="T24" fmla="*/ 8 w 71"/>
                  <a:gd name="T25" fmla="*/ 78 h 83"/>
                  <a:gd name="T26" fmla="*/ 30 w 71"/>
                  <a:gd name="T27" fmla="*/ 76 h 83"/>
                  <a:gd name="T28" fmla="*/ 68 w 71"/>
                  <a:gd name="T29" fmla="*/ 30 h 83"/>
                  <a:gd name="T30" fmla="*/ 71 w 71"/>
                  <a:gd name="T31" fmla="*/ 27 h 83"/>
                  <a:gd name="T32" fmla="*/ 65 w 71"/>
                  <a:gd name="T33" fmla="*/ 20 h 83"/>
                  <a:gd name="T34" fmla="*/ 64 w 71"/>
                  <a:gd name="T35" fmla="*/ 16 h 83"/>
                  <a:gd name="T36" fmla="*/ 26 w 71"/>
                  <a:gd name="T37" fmla="*/ 70 h 83"/>
                  <a:gd name="T38" fmla="*/ 12 w 71"/>
                  <a:gd name="T39" fmla="*/ 71 h 83"/>
                  <a:gd name="T40" fmla="*/ 11 w 71"/>
                  <a:gd name="T41" fmla="*/ 58 h 83"/>
                  <a:gd name="T42" fmla="*/ 25 w 71"/>
                  <a:gd name="T43" fmla="*/ 56 h 83"/>
                  <a:gd name="T44" fmla="*/ 26 w 71"/>
                  <a:gd name="T45"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83">
                    <a:moveTo>
                      <a:pt x="64" y="16"/>
                    </a:moveTo>
                    <a:cubicBezTo>
                      <a:pt x="64" y="16"/>
                      <a:pt x="64" y="16"/>
                      <a:pt x="64" y="16"/>
                    </a:cubicBezTo>
                    <a:cubicBezTo>
                      <a:pt x="64" y="15"/>
                      <a:pt x="63" y="14"/>
                      <a:pt x="63" y="14"/>
                    </a:cubicBezTo>
                    <a:cubicBezTo>
                      <a:pt x="62" y="13"/>
                      <a:pt x="62" y="13"/>
                      <a:pt x="61" y="12"/>
                    </a:cubicBezTo>
                    <a:cubicBezTo>
                      <a:pt x="61" y="12"/>
                      <a:pt x="61" y="12"/>
                      <a:pt x="61" y="12"/>
                    </a:cubicBezTo>
                    <a:cubicBezTo>
                      <a:pt x="60" y="12"/>
                      <a:pt x="60" y="12"/>
                      <a:pt x="59" y="12"/>
                    </a:cubicBezTo>
                    <a:cubicBezTo>
                      <a:pt x="58" y="12"/>
                      <a:pt x="57" y="11"/>
                      <a:pt x="56" y="11"/>
                    </a:cubicBezTo>
                    <a:cubicBezTo>
                      <a:pt x="55" y="9"/>
                      <a:pt x="55" y="9"/>
                      <a:pt x="55" y="9"/>
                    </a:cubicBezTo>
                    <a:cubicBezTo>
                      <a:pt x="53" y="7"/>
                      <a:pt x="52" y="3"/>
                      <a:pt x="51" y="0"/>
                    </a:cubicBezTo>
                    <a:cubicBezTo>
                      <a:pt x="47" y="5"/>
                      <a:pt x="47" y="5"/>
                      <a:pt x="47" y="5"/>
                    </a:cubicBezTo>
                    <a:cubicBezTo>
                      <a:pt x="5" y="55"/>
                      <a:pt x="5" y="55"/>
                      <a:pt x="5" y="55"/>
                    </a:cubicBezTo>
                    <a:cubicBezTo>
                      <a:pt x="0" y="61"/>
                      <a:pt x="0" y="71"/>
                      <a:pt x="7" y="77"/>
                    </a:cubicBezTo>
                    <a:cubicBezTo>
                      <a:pt x="8" y="78"/>
                      <a:pt x="8" y="78"/>
                      <a:pt x="8" y="78"/>
                    </a:cubicBezTo>
                    <a:cubicBezTo>
                      <a:pt x="15" y="83"/>
                      <a:pt x="25" y="82"/>
                      <a:pt x="30" y="76"/>
                    </a:cubicBezTo>
                    <a:cubicBezTo>
                      <a:pt x="68" y="30"/>
                      <a:pt x="68" y="30"/>
                      <a:pt x="68" y="30"/>
                    </a:cubicBezTo>
                    <a:cubicBezTo>
                      <a:pt x="71" y="27"/>
                      <a:pt x="71" y="27"/>
                      <a:pt x="71" y="27"/>
                    </a:cubicBezTo>
                    <a:cubicBezTo>
                      <a:pt x="65" y="20"/>
                      <a:pt x="65" y="20"/>
                      <a:pt x="65" y="20"/>
                    </a:cubicBezTo>
                    <a:cubicBezTo>
                      <a:pt x="64" y="19"/>
                      <a:pt x="64" y="17"/>
                      <a:pt x="64" y="16"/>
                    </a:cubicBezTo>
                    <a:close/>
                    <a:moveTo>
                      <a:pt x="26" y="70"/>
                    </a:moveTo>
                    <a:cubicBezTo>
                      <a:pt x="23" y="74"/>
                      <a:pt x="17" y="75"/>
                      <a:pt x="12" y="71"/>
                    </a:cubicBezTo>
                    <a:cubicBezTo>
                      <a:pt x="8" y="68"/>
                      <a:pt x="8" y="62"/>
                      <a:pt x="11" y="58"/>
                    </a:cubicBezTo>
                    <a:cubicBezTo>
                      <a:pt x="15" y="53"/>
                      <a:pt x="21" y="53"/>
                      <a:pt x="25" y="56"/>
                    </a:cubicBezTo>
                    <a:cubicBezTo>
                      <a:pt x="29" y="60"/>
                      <a:pt x="30" y="66"/>
                      <a:pt x="26" y="70"/>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7" name="Freeform 12">
                <a:extLst>
                  <a:ext uri="{FF2B5EF4-FFF2-40B4-BE49-F238E27FC236}">
                    <a16:creationId xmlns:a16="http://schemas.microsoft.com/office/drawing/2014/main" id="{53B18F80-2380-7754-0DDB-A502C153E04E}"/>
                  </a:ext>
                </a:extLst>
              </p:cNvPr>
              <p:cNvSpPr/>
              <p:nvPr/>
            </p:nvSpPr>
            <p:spPr bwMode="auto">
              <a:xfrm>
                <a:off x="4224909" y="8005192"/>
                <a:ext cx="246666" cy="224723"/>
              </a:xfrm>
              <a:custGeom>
                <a:avLst/>
                <a:gdLst>
                  <a:gd name="T0" fmla="*/ 97 w 97"/>
                  <a:gd name="T1" fmla="*/ 43 h 100"/>
                  <a:gd name="T2" fmla="*/ 88 w 97"/>
                  <a:gd name="T3" fmla="*/ 37 h 100"/>
                  <a:gd name="T4" fmla="*/ 78 w 97"/>
                  <a:gd name="T5" fmla="*/ 48 h 100"/>
                  <a:gd name="T6" fmla="*/ 77 w 97"/>
                  <a:gd name="T7" fmla="*/ 49 h 100"/>
                  <a:gd name="T8" fmla="*/ 73 w 97"/>
                  <a:gd name="T9" fmla="*/ 51 h 100"/>
                  <a:gd name="T10" fmla="*/ 66 w 97"/>
                  <a:gd name="T11" fmla="*/ 54 h 100"/>
                  <a:gd name="T12" fmla="*/ 57 w 97"/>
                  <a:gd name="T13" fmla="*/ 53 h 100"/>
                  <a:gd name="T14" fmla="*/ 49 w 97"/>
                  <a:gd name="T15" fmla="*/ 49 h 100"/>
                  <a:gd name="T16" fmla="*/ 43 w 97"/>
                  <a:gd name="T17" fmla="*/ 40 h 100"/>
                  <a:gd name="T18" fmla="*/ 41 w 97"/>
                  <a:gd name="T19" fmla="*/ 31 h 100"/>
                  <a:gd name="T20" fmla="*/ 42 w 97"/>
                  <a:gd name="T21" fmla="*/ 25 h 100"/>
                  <a:gd name="T22" fmla="*/ 44 w 97"/>
                  <a:gd name="T23" fmla="*/ 21 h 100"/>
                  <a:gd name="T24" fmla="*/ 44 w 97"/>
                  <a:gd name="T25" fmla="*/ 20 h 100"/>
                  <a:gd name="T26" fmla="*/ 54 w 97"/>
                  <a:gd name="T27" fmla="*/ 8 h 100"/>
                  <a:gd name="T28" fmla="*/ 46 w 97"/>
                  <a:gd name="T29" fmla="*/ 1 h 100"/>
                  <a:gd name="T30" fmla="*/ 26 w 97"/>
                  <a:gd name="T31" fmla="*/ 13 h 100"/>
                  <a:gd name="T32" fmla="*/ 16 w 97"/>
                  <a:gd name="T33" fmla="*/ 36 h 100"/>
                  <a:gd name="T34" fmla="*/ 16 w 97"/>
                  <a:gd name="T35" fmla="*/ 44 h 100"/>
                  <a:gd name="T36" fmla="*/ 17 w 97"/>
                  <a:gd name="T37" fmla="*/ 46 h 100"/>
                  <a:gd name="T38" fmla="*/ 15 w 97"/>
                  <a:gd name="T39" fmla="*/ 58 h 100"/>
                  <a:gd name="T40" fmla="*/ 9 w 97"/>
                  <a:gd name="T41" fmla="*/ 70 h 100"/>
                  <a:gd name="T42" fmla="*/ 0 w 97"/>
                  <a:gd name="T43" fmla="*/ 80 h 100"/>
                  <a:gd name="T44" fmla="*/ 1 w 97"/>
                  <a:gd name="T45" fmla="*/ 80 h 100"/>
                  <a:gd name="T46" fmla="*/ 16 w 97"/>
                  <a:gd name="T47" fmla="*/ 87 h 100"/>
                  <a:gd name="T48" fmla="*/ 17 w 97"/>
                  <a:gd name="T49" fmla="*/ 89 h 100"/>
                  <a:gd name="T50" fmla="*/ 17 w 97"/>
                  <a:gd name="T51" fmla="*/ 93 h 100"/>
                  <a:gd name="T52" fmla="*/ 18 w 97"/>
                  <a:gd name="T53" fmla="*/ 93 h 100"/>
                  <a:gd name="T54" fmla="*/ 19 w 97"/>
                  <a:gd name="T55" fmla="*/ 95 h 100"/>
                  <a:gd name="T56" fmla="*/ 21 w 97"/>
                  <a:gd name="T57" fmla="*/ 97 h 100"/>
                  <a:gd name="T58" fmla="*/ 21 w 97"/>
                  <a:gd name="T59" fmla="*/ 97 h 100"/>
                  <a:gd name="T60" fmla="*/ 22 w 97"/>
                  <a:gd name="T61" fmla="*/ 97 h 100"/>
                  <a:gd name="T62" fmla="*/ 25 w 97"/>
                  <a:gd name="T63" fmla="*/ 98 h 100"/>
                  <a:gd name="T64" fmla="*/ 27 w 97"/>
                  <a:gd name="T65" fmla="*/ 100 h 100"/>
                  <a:gd name="T66" fmla="*/ 30 w 97"/>
                  <a:gd name="T67" fmla="*/ 96 h 100"/>
                  <a:gd name="T68" fmla="*/ 45 w 97"/>
                  <a:gd name="T69" fmla="*/ 83 h 100"/>
                  <a:gd name="T70" fmla="*/ 57 w 97"/>
                  <a:gd name="T71" fmla="*/ 80 h 100"/>
                  <a:gd name="T72" fmla="*/ 60 w 97"/>
                  <a:gd name="T73" fmla="*/ 80 h 100"/>
                  <a:gd name="T74" fmla="*/ 67 w 97"/>
                  <a:gd name="T75" fmla="*/ 79 h 100"/>
                  <a:gd name="T76" fmla="*/ 88 w 97"/>
                  <a:gd name="T77" fmla="*/ 65 h 100"/>
                  <a:gd name="T78" fmla="*/ 97 w 97"/>
                  <a:gd name="T79"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00">
                    <a:moveTo>
                      <a:pt x="97" y="43"/>
                    </a:moveTo>
                    <a:cubicBezTo>
                      <a:pt x="96" y="34"/>
                      <a:pt x="92" y="31"/>
                      <a:pt x="88" y="37"/>
                    </a:cubicBezTo>
                    <a:cubicBezTo>
                      <a:pt x="83" y="42"/>
                      <a:pt x="79" y="47"/>
                      <a:pt x="78" y="48"/>
                    </a:cubicBezTo>
                    <a:cubicBezTo>
                      <a:pt x="78" y="48"/>
                      <a:pt x="78" y="48"/>
                      <a:pt x="77" y="49"/>
                    </a:cubicBezTo>
                    <a:cubicBezTo>
                      <a:pt x="76" y="50"/>
                      <a:pt x="74" y="51"/>
                      <a:pt x="73" y="51"/>
                    </a:cubicBezTo>
                    <a:cubicBezTo>
                      <a:pt x="71" y="52"/>
                      <a:pt x="69" y="53"/>
                      <a:pt x="66" y="54"/>
                    </a:cubicBezTo>
                    <a:cubicBezTo>
                      <a:pt x="63" y="54"/>
                      <a:pt x="60" y="54"/>
                      <a:pt x="57" y="53"/>
                    </a:cubicBezTo>
                    <a:cubicBezTo>
                      <a:pt x="54" y="52"/>
                      <a:pt x="51" y="51"/>
                      <a:pt x="49" y="49"/>
                    </a:cubicBezTo>
                    <a:cubicBezTo>
                      <a:pt x="46" y="46"/>
                      <a:pt x="44" y="43"/>
                      <a:pt x="43" y="40"/>
                    </a:cubicBezTo>
                    <a:cubicBezTo>
                      <a:pt x="41" y="37"/>
                      <a:pt x="41" y="34"/>
                      <a:pt x="41" y="31"/>
                    </a:cubicBezTo>
                    <a:cubicBezTo>
                      <a:pt x="41" y="29"/>
                      <a:pt x="41" y="27"/>
                      <a:pt x="42" y="25"/>
                    </a:cubicBezTo>
                    <a:cubicBezTo>
                      <a:pt x="42" y="24"/>
                      <a:pt x="43" y="22"/>
                      <a:pt x="44" y="21"/>
                    </a:cubicBezTo>
                    <a:cubicBezTo>
                      <a:pt x="44" y="20"/>
                      <a:pt x="44" y="20"/>
                      <a:pt x="44" y="20"/>
                    </a:cubicBezTo>
                    <a:cubicBezTo>
                      <a:pt x="45" y="19"/>
                      <a:pt x="50" y="13"/>
                      <a:pt x="54" y="8"/>
                    </a:cubicBezTo>
                    <a:cubicBezTo>
                      <a:pt x="58" y="3"/>
                      <a:pt x="55" y="0"/>
                      <a:pt x="46" y="1"/>
                    </a:cubicBezTo>
                    <a:cubicBezTo>
                      <a:pt x="46" y="1"/>
                      <a:pt x="35" y="2"/>
                      <a:pt x="26" y="13"/>
                    </a:cubicBezTo>
                    <a:cubicBezTo>
                      <a:pt x="20" y="20"/>
                      <a:pt x="17" y="28"/>
                      <a:pt x="16" y="36"/>
                    </a:cubicBezTo>
                    <a:cubicBezTo>
                      <a:pt x="16" y="39"/>
                      <a:pt x="16" y="41"/>
                      <a:pt x="16" y="44"/>
                    </a:cubicBezTo>
                    <a:cubicBezTo>
                      <a:pt x="17" y="46"/>
                      <a:pt x="17" y="46"/>
                      <a:pt x="17" y="46"/>
                    </a:cubicBezTo>
                    <a:cubicBezTo>
                      <a:pt x="17" y="49"/>
                      <a:pt x="17" y="54"/>
                      <a:pt x="15" y="58"/>
                    </a:cubicBezTo>
                    <a:cubicBezTo>
                      <a:pt x="15" y="61"/>
                      <a:pt x="12" y="66"/>
                      <a:pt x="9" y="70"/>
                    </a:cubicBezTo>
                    <a:cubicBezTo>
                      <a:pt x="0" y="80"/>
                      <a:pt x="0" y="80"/>
                      <a:pt x="0" y="80"/>
                    </a:cubicBezTo>
                    <a:cubicBezTo>
                      <a:pt x="0" y="80"/>
                      <a:pt x="0" y="80"/>
                      <a:pt x="1" y="80"/>
                    </a:cubicBezTo>
                    <a:cubicBezTo>
                      <a:pt x="6" y="80"/>
                      <a:pt x="12" y="83"/>
                      <a:pt x="16" y="87"/>
                    </a:cubicBezTo>
                    <a:cubicBezTo>
                      <a:pt x="17" y="89"/>
                      <a:pt x="17" y="89"/>
                      <a:pt x="17" y="89"/>
                    </a:cubicBezTo>
                    <a:cubicBezTo>
                      <a:pt x="18" y="90"/>
                      <a:pt x="18" y="92"/>
                      <a:pt x="17" y="93"/>
                    </a:cubicBezTo>
                    <a:cubicBezTo>
                      <a:pt x="17" y="93"/>
                      <a:pt x="17" y="93"/>
                      <a:pt x="18" y="93"/>
                    </a:cubicBezTo>
                    <a:cubicBezTo>
                      <a:pt x="18" y="94"/>
                      <a:pt x="19" y="94"/>
                      <a:pt x="19" y="95"/>
                    </a:cubicBezTo>
                    <a:cubicBezTo>
                      <a:pt x="20" y="96"/>
                      <a:pt x="20" y="96"/>
                      <a:pt x="21" y="97"/>
                    </a:cubicBezTo>
                    <a:cubicBezTo>
                      <a:pt x="21" y="97"/>
                      <a:pt x="21" y="97"/>
                      <a:pt x="21" y="97"/>
                    </a:cubicBezTo>
                    <a:cubicBezTo>
                      <a:pt x="21" y="97"/>
                      <a:pt x="22" y="97"/>
                      <a:pt x="22" y="97"/>
                    </a:cubicBezTo>
                    <a:cubicBezTo>
                      <a:pt x="24" y="97"/>
                      <a:pt x="25" y="98"/>
                      <a:pt x="25" y="98"/>
                    </a:cubicBezTo>
                    <a:cubicBezTo>
                      <a:pt x="27" y="100"/>
                      <a:pt x="27" y="100"/>
                      <a:pt x="27" y="100"/>
                    </a:cubicBezTo>
                    <a:cubicBezTo>
                      <a:pt x="30" y="96"/>
                      <a:pt x="30" y="96"/>
                      <a:pt x="30" y="96"/>
                    </a:cubicBezTo>
                    <a:cubicBezTo>
                      <a:pt x="36" y="90"/>
                      <a:pt x="42" y="85"/>
                      <a:pt x="45" y="83"/>
                    </a:cubicBezTo>
                    <a:cubicBezTo>
                      <a:pt x="49" y="81"/>
                      <a:pt x="54" y="80"/>
                      <a:pt x="57" y="80"/>
                    </a:cubicBezTo>
                    <a:cubicBezTo>
                      <a:pt x="57" y="80"/>
                      <a:pt x="57" y="80"/>
                      <a:pt x="60" y="80"/>
                    </a:cubicBezTo>
                    <a:cubicBezTo>
                      <a:pt x="62" y="80"/>
                      <a:pt x="64" y="79"/>
                      <a:pt x="67" y="79"/>
                    </a:cubicBezTo>
                    <a:cubicBezTo>
                      <a:pt x="75" y="77"/>
                      <a:pt x="82" y="72"/>
                      <a:pt x="88" y="65"/>
                    </a:cubicBezTo>
                    <a:cubicBezTo>
                      <a:pt x="97" y="54"/>
                      <a:pt x="97" y="43"/>
                      <a:pt x="97" y="43"/>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8" name="Freeform 13">
                <a:extLst>
                  <a:ext uri="{FF2B5EF4-FFF2-40B4-BE49-F238E27FC236}">
                    <a16:creationId xmlns:a16="http://schemas.microsoft.com/office/drawing/2014/main" id="{AC0742FD-948A-F57A-4A74-D77A6D6704EE}"/>
                  </a:ext>
                </a:extLst>
              </p:cNvPr>
              <p:cNvSpPr>
                <a:spLocks noEditPoints="1"/>
              </p:cNvSpPr>
              <p:nvPr/>
            </p:nvSpPr>
            <p:spPr bwMode="auto">
              <a:xfrm>
                <a:off x="4191572" y="8163942"/>
                <a:ext cx="234124" cy="230250"/>
              </a:xfrm>
              <a:custGeom>
                <a:avLst/>
                <a:gdLst>
                  <a:gd name="T0" fmla="*/ 39 w 92"/>
                  <a:gd name="T1" fmla="*/ 19 h 103"/>
                  <a:gd name="T2" fmla="*/ 33 w 92"/>
                  <a:gd name="T3" fmla="*/ 16 h 103"/>
                  <a:gd name="T4" fmla="*/ 31 w 92"/>
                  <a:gd name="T5" fmla="*/ 9 h 103"/>
                  <a:gd name="T6" fmla="*/ 30 w 92"/>
                  <a:gd name="T7" fmla="*/ 8 h 103"/>
                  <a:gd name="T8" fmla="*/ 7 w 92"/>
                  <a:gd name="T9" fmla="*/ 6 h 103"/>
                  <a:gd name="T10" fmla="*/ 5 w 92"/>
                  <a:gd name="T11" fmla="*/ 29 h 103"/>
                  <a:gd name="T12" fmla="*/ 6 w 92"/>
                  <a:gd name="T13" fmla="*/ 30 h 103"/>
                  <a:gd name="T14" fmla="*/ 13 w 92"/>
                  <a:gd name="T15" fmla="*/ 33 h 103"/>
                  <a:gd name="T16" fmla="*/ 15 w 92"/>
                  <a:gd name="T17" fmla="*/ 40 h 103"/>
                  <a:gd name="T18" fmla="*/ 62 w 92"/>
                  <a:gd name="T19" fmla="*/ 95 h 103"/>
                  <a:gd name="T20" fmla="*/ 85 w 92"/>
                  <a:gd name="T21" fmla="*/ 97 h 103"/>
                  <a:gd name="T22" fmla="*/ 86 w 92"/>
                  <a:gd name="T23" fmla="*/ 74 h 103"/>
                  <a:gd name="T24" fmla="*/ 39 w 92"/>
                  <a:gd name="T25" fmla="*/ 19 h 103"/>
                  <a:gd name="T26" fmla="*/ 82 w 92"/>
                  <a:gd name="T27" fmla="*/ 91 h 103"/>
                  <a:gd name="T28" fmla="*/ 68 w 92"/>
                  <a:gd name="T29" fmla="*/ 92 h 103"/>
                  <a:gd name="T30" fmla="*/ 67 w 92"/>
                  <a:gd name="T31" fmla="*/ 78 h 103"/>
                  <a:gd name="T32" fmla="*/ 81 w 92"/>
                  <a:gd name="T33" fmla="*/ 77 h 103"/>
                  <a:gd name="T34" fmla="*/ 82 w 92"/>
                  <a:gd name="T35" fmla="*/ 9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03">
                    <a:moveTo>
                      <a:pt x="39" y="19"/>
                    </a:moveTo>
                    <a:cubicBezTo>
                      <a:pt x="36" y="21"/>
                      <a:pt x="35" y="18"/>
                      <a:pt x="33" y="16"/>
                    </a:cubicBezTo>
                    <a:cubicBezTo>
                      <a:pt x="31" y="13"/>
                      <a:pt x="28" y="11"/>
                      <a:pt x="31" y="9"/>
                    </a:cubicBezTo>
                    <a:cubicBezTo>
                      <a:pt x="30" y="8"/>
                      <a:pt x="30" y="8"/>
                      <a:pt x="30" y="8"/>
                    </a:cubicBezTo>
                    <a:cubicBezTo>
                      <a:pt x="24" y="1"/>
                      <a:pt x="14" y="0"/>
                      <a:pt x="7" y="6"/>
                    </a:cubicBezTo>
                    <a:cubicBezTo>
                      <a:pt x="1" y="12"/>
                      <a:pt x="0" y="22"/>
                      <a:pt x="5" y="29"/>
                    </a:cubicBezTo>
                    <a:cubicBezTo>
                      <a:pt x="6" y="30"/>
                      <a:pt x="6" y="30"/>
                      <a:pt x="6" y="30"/>
                    </a:cubicBezTo>
                    <a:cubicBezTo>
                      <a:pt x="9" y="28"/>
                      <a:pt x="10" y="31"/>
                      <a:pt x="13" y="33"/>
                    </a:cubicBezTo>
                    <a:cubicBezTo>
                      <a:pt x="15" y="36"/>
                      <a:pt x="18" y="37"/>
                      <a:pt x="15" y="40"/>
                    </a:cubicBezTo>
                    <a:cubicBezTo>
                      <a:pt x="62" y="95"/>
                      <a:pt x="62" y="95"/>
                      <a:pt x="62" y="95"/>
                    </a:cubicBezTo>
                    <a:cubicBezTo>
                      <a:pt x="68" y="102"/>
                      <a:pt x="78" y="103"/>
                      <a:pt x="85" y="97"/>
                    </a:cubicBezTo>
                    <a:cubicBezTo>
                      <a:pt x="91" y="91"/>
                      <a:pt x="92" y="81"/>
                      <a:pt x="86" y="74"/>
                    </a:cubicBezTo>
                    <a:lnTo>
                      <a:pt x="39" y="19"/>
                    </a:lnTo>
                    <a:close/>
                    <a:moveTo>
                      <a:pt x="82" y="91"/>
                    </a:moveTo>
                    <a:cubicBezTo>
                      <a:pt x="78" y="95"/>
                      <a:pt x="72" y="96"/>
                      <a:pt x="68" y="92"/>
                    </a:cubicBezTo>
                    <a:cubicBezTo>
                      <a:pt x="64" y="89"/>
                      <a:pt x="63" y="82"/>
                      <a:pt x="67" y="78"/>
                    </a:cubicBezTo>
                    <a:cubicBezTo>
                      <a:pt x="70" y="74"/>
                      <a:pt x="76" y="74"/>
                      <a:pt x="81" y="77"/>
                    </a:cubicBezTo>
                    <a:cubicBezTo>
                      <a:pt x="85" y="81"/>
                      <a:pt x="85" y="87"/>
                      <a:pt x="82" y="9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9" name="Freeform 14">
                <a:extLst>
                  <a:ext uri="{FF2B5EF4-FFF2-40B4-BE49-F238E27FC236}">
                    <a16:creationId xmlns:a16="http://schemas.microsoft.com/office/drawing/2014/main" id="{5B2F4030-BA2D-FAF3-B4BE-7FD50E3B401F}"/>
                  </a:ext>
                </a:extLst>
              </p:cNvPr>
              <p:cNvSpPr/>
              <p:nvPr/>
            </p:nvSpPr>
            <p:spPr bwMode="auto">
              <a:xfrm>
                <a:off x="4083622" y="8036942"/>
                <a:ext cx="79435" cy="71838"/>
              </a:xfrm>
              <a:custGeom>
                <a:avLst/>
                <a:gdLst>
                  <a:gd name="T0" fmla="*/ 20 w 31"/>
                  <a:gd name="T1" fmla="*/ 31 h 32"/>
                  <a:gd name="T2" fmla="*/ 29 w 31"/>
                  <a:gd name="T3" fmla="*/ 23 h 32"/>
                  <a:gd name="T4" fmla="*/ 29 w 31"/>
                  <a:gd name="T5" fmla="*/ 17 h 32"/>
                  <a:gd name="T6" fmla="*/ 13 w 31"/>
                  <a:gd name="T7" fmla="*/ 4 h 32"/>
                  <a:gd name="T8" fmla="*/ 10 w 31"/>
                  <a:gd name="T9" fmla="*/ 0 h 32"/>
                  <a:gd name="T10" fmla="*/ 9 w 31"/>
                  <a:gd name="T11" fmla="*/ 0 h 32"/>
                  <a:gd name="T12" fmla="*/ 5 w 31"/>
                  <a:gd name="T13" fmla="*/ 3 h 32"/>
                  <a:gd name="T14" fmla="*/ 4 w 31"/>
                  <a:gd name="T15" fmla="*/ 4 h 32"/>
                  <a:gd name="T16" fmla="*/ 0 w 31"/>
                  <a:gd name="T17" fmla="*/ 7 h 32"/>
                  <a:gd name="T18" fmla="*/ 0 w 31"/>
                  <a:gd name="T19" fmla="*/ 8 h 32"/>
                  <a:gd name="T20" fmla="*/ 3 w 31"/>
                  <a:gd name="T21" fmla="*/ 13 h 32"/>
                  <a:gd name="T22" fmla="*/ 15 w 31"/>
                  <a:gd name="T23" fmla="*/ 30 h 32"/>
                  <a:gd name="T24" fmla="*/ 20 w 31"/>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20" y="31"/>
                    </a:moveTo>
                    <a:cubicBezTo>
                      <a:pt x="29" y="23"/>
                      <a:pt x="29" y="23"/>
                      <a:pt x="29" y="23"/>
                    </a:cubicBezTo>
                    <a:cubicBezTo>
                      <a:pt x="31" y="22"/>
                      <a:pt x="31" y="19"/>
                      <a:pt x="29" y="17"/>
                    </a:cubicBezTo>
                    <a:cubicBezTo>
                      <a:pt x="13" y="4"/>
                      <a:pt x="13" y="4"/>
                      <a:pt x="13" y="4"/>
                    </a:cubicBezTo>
                    <a:cubicBezTo>
                      <a:pt x="12" y="2"/>
                      <a:pt x="10" y="0"/>
                      <a:pt x="10" y="0"/>
                    </a:cubicBezTo>
                    <a:cubicBezTo>
                      <a:pt x="9" y="0"/>
                      <a:pt x="9" y="0"/>
                      <a:pt x="9" y="0"/>
                    </a:cubicBezTo>
                    <a:cubicBezTo>
                      <a:pt x="9" y="0"/>
                      <a:pt x="7" y="2"/>
                      <a:pt x="5" y="3"/>
                    </a:cubicBezTo>
                    <a:cubicBezTo>
                      <a:pt x="4" y="4"/>
                      <a:pt x="4" y="4"/>
                      <a:pt x="4" y="4"/>
                    </a:cubicBezTo>
                    <a:cubicBezTo>
                      <a:pt x="2" y="6"/>
                      <a:pt x="1" y="7"/>
                      <a:pt x="0" y="7"/>
                    </a:cubicBezTo>
                    <a:cubicBezTo>
                      <a:pt x="0" y="7"/>
                      <a:pt x="0" y="8"/>
                      <a:pt x="0" y="8"/>
                    </a:cubicBezTo>
                    <a:cubicBezTo>
                      <a:pt x="1" y="8"/>
                      <a:pt x="2" y="10"/>
                      <a:pt x="3" y="13"/>
                    </a:cubicBezTo>
                    <a:cubicBezTo>
                      <a:pt x="15" y="30"/>
                      <a:pt x="15" y="30"/>
                      <a:pt x="15" y="30"/>
                    </a:cubicBezTo>
                    <a:cubicBezTo>
                      <a:pt x="16" y="32"/>
                      <a:pt x="19" y="32"/>
                      <a:pt x="20" y="3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20" name="Freeform 15">
                <a:extLst>
                  <a:ext uri="{FF2B5EF4-FFF2-40B4-BE49-F238E27FC236}">
                    <a16:creationId xmlns:a16="http://schemas.microsoft.com/office/drawing/2014/main" id="{F044457F-9550-7C34-280D-F4384E6C90C7}"/>
                  </a:ext>
                </a:extLst>
              </p:cNvPr>
              <p:cNvSpPr/>
              <p:nvPr/>
            </p:nvSpPr>
            <p:spPr bwMode="auto">
              <a:xfrm>
                <a:off x="4128072" y="8086155"/>
                <a:ext cx="108700" cy="108678"/>
              </a:xfrm>
              <a:custGeom>
                <a:avLst/>
                <a:gdLst>
                  <a:gd name="T0" fmla="*/ 0 w 43"/>
                  <a:gd name="T1" fmla="*/ 8 h 48"/>
                  <a:gd name="T2" fmla="*/ 34 w 43"/>
                  <a:gd name="T3" fmla="*/ 48 h 48"/>
                  <a:gd name="T4" fmla="*/ 38 w 43"/>
                  <a:gd name="T5" fmla="*/ 43 h 48"/>
                  <a:gd name="T6" fmla="*/ 43 w 43"/>
                  <a:gd name="T7" fmla="*/ 40 h 48"/>
                  <a:gd name="T8" fmla="*/ 9 w 43"/>
                  <a:gd name="T9" fmla="*/ 0 h 48"/>
                  <a:gd name="T10" fmla="*/ 8 w 43"/>
                  <a:gd name="T11" fmla="*/ 0 h 48"/>
                  <a:gd name="T12" fmla="*/ 0 w 43"/>
                  <a:gd name="T13" fmla="*/ 8 h 48"/>
                  <a:gd name="T14" fmla="*/ 0 w 43"/>
                  <a:gd name="T15" fmla="*/ 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8">
                    <a:moveTo>
                      <a:pt x="0" y="8"/>
                    </a:moveTo>
                    <a:cubicBezTo>
                      <a:pt x="34" y="48"/>
                      <a:pt x="34" y="48"/>
                      <a:pt x="34" y="48"/>
                    </a:cubicBezTo>
                    <a:cubicBezTo>
                      <a:pt x="35" y="46"/>
                      <a:pt x="36" y="45"/>
                      <a:pt x="38" y="43"/>
                    </a:cubicBezTo>
                    <a:cubicBezTo>
                      <a:pt x="39" y="42"/>
                      <a:pt x="41" y="41"/>
                      <a:pt x="43" y="40"/>
                    </a:cubicBezTo>
                    <a:cubicBezTo>
                      <a:pt x="9" y="0"/>
                      <a:pt x="9" y="0"/>
                      <a:pt x="9" y="0"/>
                    </a:cubicBezTo>
                    <a:cubicBezTo>
                      <a:pt x="9" y="0"/>
                      <a:pt x="8" y="0"/>
                      <a:pt x="8" y="0"/>
                    </a:cubicBezTo>
                    <a:cubicBezTo>
                      <a:pt x="0" y="8"/>
                      <a:pt x="0" y="8"/>
                      <a:pt x="0" y="8"/>
                    </a:cubicBezTo>
                    <a:cubicBezTo>
                      <a:pt x="0" y="8"/>
                      <a:pt x="0" y="8"/>
                      <a:pt x="0" y="8"/>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grpSp>
      </p:grpSp>
      <p:grpSp>
        <p:nvGrpSpPr>
          <p:cNvPr id="22" name="组合 21">
            <a:extLst>
              <a:ext uri="{FF2B5EF4-FFF2-40B4-BE49-F238E27FC236}">
                <a16:creationId xmlns:a16="http://schemas.microsoft.com/office/drawing/2014/main" id="{2AAF09BD-DC70-ABA4-679B-43047E5374EB}"/>
              </a:ext>
            </a:extLst>
          </p:cNvPr>
          <p:cNvGrpSpPr/>
          <p:nvPr/>
        </p:nvGrpSpPr>
        <p:grpSpPr>
          <a:xfrm>
            <a:off x="3941702" y="8564826"/>
            <a:ext cx="566928" cy="573024"/>
            <a:chOff x="3983736" y="8801100"/>
            <a:chExt cx="566928" cy="573024"/>
          </a:xfrm>
        </p:grpSpPr>
        <p:sp>
          <p:nvSpPr>
            <p:cNvPr id="24" name="椭圆 23">
              <a:extLst>
                <a:ext uri="{FF2B5EF4-FFF2-40B4-BE49-F238E27FC236}">
                  <a16:creationId xmlns:a16="http://schemas.microsoft.com/office/drawing/2014/main" id="{426C2CFF-36C9-E5AC-1421-B384D32903A6}"/>
                </a:ext>
              </a:extLst>
            </p:cNvPr>
            <p:cNvSpPr/>
            <p:nvPr/>
          </p:nvSpPr>
          <p:spPr>
            <a:xfrm>
              <a:off x="3983736" y="8801100"/>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40">
              <a:extLst>
                <a:ext uri="{FF2B5EF4-FFF2-40B4-BE49-F238E27FC236}">
                  <a16:creationId xmlns:a16="http://schemas.microsoft.com/office/drawing/2014/main" id="{4FC5DCDA-1A0D-D042-1E14-8BB9161EBF9F}"/>
                </a:ext>
              </a:extLst>
            </p:cNvPr>
            <p:cNvSpPr>
              <a:spLocks noEditPoints="1"/>
            </p:cNvSpPr>
            <p:nvPr/>
          </p:nvSpPr>
          <p:spPr bwMode="auto">
            <a:xfrm>
              <a:off x="4074478" y="8919210"/>
              <a:ext cx="394651" cy="411480"/>
            </a:xfrm>
            <a:custGeom>
              <a:avLst/>
              <a:gdLst>
                <a:gd name="T0" fmla="*/ 112 w 233"/>
                <a:gd name="T1" fmla="*/ 227 h 229"/>
                <a:gd name="T2" fmla="*/ 112 w 233"/>
                <a:gd name="T3" fmla="*/ 227 h 229"/>
                <a:gd name="T4" fmla="*/ 113 w 233"/>
                <a:gd name="T5" fmla="*/ 228 h 229"/>
                <a:gd name="T6" fmla="*/ 114 w 233"/>
                <a:gd name="T7" fmla="*/ 229 h 229"/>
                <a:gd name="T8" fmla="*/ 114 w 233"/>
                <a:gd name="T9" fmla="*/ 229 h 229"/>
                <a:gd name="T10" fmla="*/ 115 w 233"/>
                <a:gd name="T11" fmla="*/ 229 h 229"/>
                <a:gd name="T12" fmla="*/ 116 w 233"/>
                <a:gd name="T13" fmla="*/ 229 h 229"/>
                <a:gd name="T14" fmla="*/ 116 w 233"/>
                <a:gd name="T15" fmla="*/ 229 h 229"/>
                <a:gd name="T16" fmla="*/ 117 w 233"/>
                <a:gd name="T17" fmla="*/ 229 h 229"/>
                <a:gd name="T18" fmla="*/ 119 w 233"/>
                <a:gd name="T19" fmla="*/ 229 h 229"/>
                <a:gd name="T20" fmla="*/ 120 w 233"/>
                <a:gd name="T21" fmla="*/ 228 h 229"/>
                <a:gd name="T22" fmla="*/ 121 w 233"/>
                <a:gd name="T23" fmla="*/ 227 h 229"/>
                <a:gd name="T24" fmla="*/ 121 w 233"/>
                <a:gd name="T25" fmla="*/ 227 h 229"/>
                <a:gd name="T26" fmla="*/ 232 w 233"/>
                <a:gd name="T27" fmla="*/ 67 h 229"/>
                <a:gd name="T28" fmla="*/ 233 w 233"/>
                <a:gd name="T29" fmla="*/ 65 h 229"/>
                <a:gd name="T30" fmla="*/ 233 w 233"/>
                <a:gd name="T31" fmla="*/ 62 h 229"/>
                <a:gd name="T32" fmla="*/ 205 w 233"/>
                <a:gd name="T33" fmla="*/ 3 h 229"/>
                <a:gd name="T34" fmla="*/ 204 w 233"/>
                <a:gd name="T35" fmla="*/ 2 h 229"/>
                <a:gd name="T36" fmla="*/ 201 w 233"/>
                <a:gd name="T37" fmla="*/ 0 h 229"/>
                <a:gd name="T38" fmla="*/ 144 w 233"/>
                <a:gd name="T39" fmla="*/ 0 h 229"/>
                <a:gd name="T40" fmla="*/ 32 w 233"/>
                <a:gd name="T41" fmla="*/ 0 h 229"/>
                <a:gd name="T42" fmla="*/ 30 w 233"/>
                <a:gd name="T43" fmla="*/ 1 h 229"/>
                <a:gd name="T44" fmla="*/ 28 w 233"/>
                <a:gd name="T45" fmla="*/ 3 h 229"/>
                <a:gd name="T46" fmla="*/ 0 w 233"/>
                <a:gd name="T47" fmla="*/ 61 h 229"/>
                <a:gd name="T48" fmla="*/ 0 w 233"/>
                <a:gd name="T49" fmla="*/ 64 h 229"/>
                <a:gd name="T50" fmla="*/ 0 w 233"/>
                <a:gd name="T51" fmla="*/ 67 h 229"/>
                <a:gd name="T52" fmla="*/ 1 w 233"/>
                <a:gd name="T53" fmla="*/ 68 h 229"/>
                <a:gd name="T54" fmla="*/ 163 w 233"/>
                <a:gd name="T55" fmla="*/ 70 h 229"/>
                <a:gd name="T56" fmla="*/ 163 w 233"/>
                <a:gd name="T57" fmla="*/ 70 h 229"/>
                <a:gd name="T58" fmla="*/ 70 w 233"/>
                <a:gd name="T59" fmla="*/ 70 h 229"/>
                <a:gd name="T60" fmla="*/ 176 w 233"/>
                <a:gd name="T61" fmla="*/ 70 h 229"/>
                <a:gd name="T62" fmla="*/ 181 w 233"/>
                <a:gd name="T63" fmla="*/ 58 h 229"/>
                <a:gd name="T64" fmla="*/ 181 w 233"/>
                <a:gd name="T65" fmla="*/ 58 h 229"/>
                <a:gd name="T66" fmla="*/ 154 w 233"/>
                <a:gd name="T67" fmla="*/ 12 h 229"/>
                <a:gd name="T68" fmla="*/ 126 w 233"/>
                <a:gd name="T69" fmla="*/ 58 h 229"/>
                <a:gd name="T70" fmla="*/ 162 w 233"/>
                <a:gd name="T71" fmla="*/ 58 h 229"/>
                <a:gd name="T72" fmla="*/ 98 w 233"/>
                <a:gd name="T73" fmla="*/ 12 h 229"/>
                <a:gd name="T74" fmla="*/ 107 w 233"/>
                <a:gd name="T75" fmla="*/ 58 h 229"/>
                <a:gd name="T76" fmla="*/ 91 w 233"/>
                <a:gd name="T77" fmla="*/ 25 h 229"/>
                <a:gd name="T78" fmla="*/ 43 w 233"/>
                <a:gd name="T79" fmla="*/ 12 h 229"/>
                <a:gd name="T80" fmla="*/ 51 w 233"/>
                <a:gd name="T81" fmla="*/ 58 h 229"/>
                <a:gd name="T82" fmla="*/ 17 w 233"/>
                <a:gd name="T83" fmla="*/ 70 h 229"/>
                <a:gd name="T84" fmla="*/ 17 w 233"/>
                <a:gd name="T85" fmla="*/ 7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29">
                  <a:moveTo>
                    <a:pt x="112" y="227"/>
                  </a:move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8"/>
                    <a:pt x="112" y="228"/>
                    <a:pt x="113" y="228"/>
                  </a:cubicBezTo>
                  <a:cubicBezTo>
                    <a:pt x="113" y="228"/>
                    <a:pt x="113" y="228"/>
                    <a:pt x="113" y="228"/>
                  </a:cubicBezTo>
                  <a:cubicBezTo>
                    <a:pt x="113" y="228"/>
                    <a:pt x="113" y="228"/>
                    <a:pt x="113" y="228"/>
                  </a:cubicBezTo>
                  <a:cubicBezTo>
                    <a:pt x="113" y="228"/>
                    <a:pt x="113" y="228"/>
                    <a:pt x="113" y="228"/>
                  </a:cubicBezTo>
                  <a:cubicBezTo>
                    <a:pt x="113" y="229"/>
                    <a:pt x="114" y="229"/>
                    <a:pt x="114" y="229"/>
                  </a:cubicBezTo>
                  <a:cubicBezTo>
                    <a:pt x="114" y="229"/>
                    <a:pt x="114" y="229"/>
                    <a:pt x="114" y="229"/>
                  </a:cubicBezTo>
                  <a:cubicBezTo>
                    <a:pt x="114" y="229"/>
                    <a:pt x="114" y="229"/>
                    <a:pt x="114" y="229"/>
                  </a:cubicBezTo>
                  <a:cubicBezTo>
                    <a:pt x="114" y="229"/>
                    <a:pt x="114" y="229"/>
                    <a:pt x="114" y="229"/>
                  </a:cubicBezTo>
                  <a:cubicBezTo>
                    <a:pt x="114" y="229"/>
                    <a:pt x="115" y="229"/>
                    <a:pt x="115" y="229"/>
                  </a:cubicBezTo>
                  <a:cubicBezTo>
                    <a:pt x="115" y="229"/>
                    <a:pt x="115" y="229"/>
                    <a:pt x="115" y="229"/>
                  </a:cubicBezTo>
                  <a:cubicBezTo>
                    <a:pt x="115" y="229"/>
                    <a:pt x="115" y="229"/>
                    <a:pt x="115"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7" y="229"/>
                    <a:pt x="117" y="229"/>
                    <a:pt x="117" y="229"/>
                  </a:cubicBezTo>
                  <a:cubicBezTo>
                    <a:pt x="117" y="229"/>
                    <a:pt x="117" y="229"/>
                    <a:pt x="118" y="229"/>
                  </a:cubicBezTo>
                  <a:cubicBezTo>
                    <a:pt x="118" y="229"/>
                    <a:pt x="118" y="229"/>
                    <a:pt x="118" y="229"/>
                  </a:cubicBezTo>
                  <a:cubicBezTo>
                    <a:pt x="118" y="229"/>
                    <a:pt x="118" y="229"/>
                    <a:pt x="119" y="229"/>
                  </a:cubicBezTo>
                  <a:cubicBezTo>
                    <a:pt x="119" y="229"/>
                    <a:pt x="119" y="229"/>
                    <a:pt x="119" y="228"/>
                  </a:cubicBezTo>
                  <a:cubicBezTo>
                    <a:pt x="119" y="228"/>
                    <a:pt x="119" y="228"/>
                    <a:pt x="120" y="228"/>
                  </a:cubicBezTo>
                  <a:cubicBezTo>
                    <a:pt x="120" y="228"/>
                    <a:pt x="120" y="228"/>
                    <a:pt x="120" y="228"/>
                  </a:cubicBezTo>
                  <a:cubicBezTo>
                    <a:pt x="120" y="228"/>
                    <a:pt x="120" y="228"/>
                    <a:pt x="120" y="228"/>
                  </a:cubicBezTo>
                  <a:cubicBezTo>
                    <a:pt x="120" y="228"/>
                    <a:pt x="121" y="228"/>
                    <a:pt x="121" y="227"/>
                  </a:cubicBezTo>
                  <a:cubicBezTo>
                    <a:pt x="121" y="227"/>
                    <a:pt x="121" y="227"/>
                    <a:pt x="121" y="227"/>
                  </a:cubicBezTo>
                  <a:cubicBezTo>
                    <a:pt x="121" y="227"/>
                    <a:pt x="121" y="227"/>
                    <a:pt x="121" y="227"/>
                  </a:cubicBezTo>
                  <a:cubicBezTo>
                    <a:pt x="121" y="227"/>
                    <a:pt x="121" y="227"/>
                    <a:pt x="121" y="227"/>
                  </a:cubicBezTo>
                  <a:cubicBezTo>
                    <a:pt x="121" y="227"/>
                    <a:pt x="121" y="227"/>
                    <a:pt x="121" y="227"/>
                  </a:cubicBezTo>
                  <a:cubicBezTo>
                    <a:pt x="232" y="68"/>
                    <a:pt x="232" y="68"/>
                    <a:pt x="232" y="68"/>
                  </a:cubicBezTo>
                  <a:cubicBezTo>
                    <a:pt x="232" y="68"/>
                    <a:pt x="232" y="67"/>
                    <a:pt x="232" y="67"/>
                  </a:cubicBezTo>
                  <a:cubicBezTo>
                    <a:pt x="232" y="67"/>
                    <a:pt x="232" y="67"/>
                    <a:pt x="232" y="67"/>
                  </a:cubicBezTo>
                  <a:cubicBezTo>
                    <a:pt x="232" y="67"/>
                    <a:pt x="232" y="67"/>
                    <a:pt x="233" y="67"/>
                  </a:cubicBezTo>
                  <a:cubicBezTo>
                    <a:pt x="233" y="66"/>
                    <a:pt x="233" y="66"/>
                    <a:pt x="233" y="66"/>
                  </a:cubicBezTo>
                  <a:cubicBezTo>
                    <a:pt x="233" y="66"/>
                    <a:pt x="233" y="65"/>
                    <a:pt x="233" y="65"/>
                  </a:cubicBezTo>
                  <a:cubicBezTo>
                    <a:pt x="233" y="65"/>
                    <a:pt x="233" y="65"/>
                    <a:pt x="233" y="64"/>
                  </a:cubicBezTo>
                  <a:cubicBezTo>
                    <a:pt x="233" y="64"/>
                    <a:pt x="233" y="63"/>
                    <a:pt x="233" y="63"/>
                  </a:cubicBezTo>
                  <a:cubicBezTo>
                    <a:pt x="233" y="63"/>
                    <a:pt x="233" y="63"/>
                    <a:pt x="233" y="62"/>
                  </a:cubicBezTo>
                  <a:cubicBezTo>
                    <a:pt x="233" y="62"/>
                    <a:pt x="233" y="62"/>
                    <a:pt x="233" y="61"/>
                  </a:cubicBezTo>
                  <a:cubicBezTo>
                    <a:pt x="205" y="3"/>
                    <a:pt x="205" y="3"/>
                    <a:pt x="205" y="3"/>
                  </a:cubicBezTo>
                  <a:cubicBezTo>
                    <a:pt x="205" y="3"/>
                    <a:pt x="205" y="3"/>
                    <a:pt x="205" y="3"/>
                  </a:cubicBezTo>
                  <a:cubicBezTo>
                    <a:pt x="205" y="3"/>
                    <a:pt x="205" y="3"/>
                    <a:pt x="205" y="3"/>
                  </a:cubicBezTo>
                  <a:cubicBezTo>
                    <a:pt x="204" y="2"/>
                    <a:pt x="204" y="2"/>
                    <a:pt x="204" y="2"/>
                  </a:cubicBezTo>
                  <a:cubicBezTo>
                    <a:pt x="204" y="2"/>
                    <a:pt x="204" y="2"/>
                    <a:pt x="204" y="2"/>
                  </a:cubicBezTo>
                  <a:cubicBezTo>
                    <a:pt x="203" y="1"/>
                    <a:pt x="203" y="1"/>
                    <a:pt x="203" y="1"/>
                  </a:cubicBezTo>
                  <a:cubicBezTo>
                    <a:pt x="203" y="1"/>
                    <a:pt x="203" y="1"/>
                    <a:pt x="202" y="1"/>
                  </a:cubicBezTo>
                  <a:cubicBezTo>
                    <a:pt x="202" y="0"/>
                    <a:pt x="202" y="0"/>
                    <a:pt x="201" y="0"/>
                  </a:cubicBezTo>
                  <a:cubicBezTo>
                    <a:pt x="201" y="0"/>
                    <a:pt x="201" y="0"/>
                    <a:pt x="201" y="0"/>
                  </a:cubicBezTo>
                  <a:cubicBezTo>
                    <a:pt x="200" y="0"/>
                    <a:pt x="200" y="0"/>
                    <a:pt x="199" y="0"/>
                  </a:cubicBezTo>
                  <a:cubicBezTo>
                    <a:pt x="144" y="0"/>
                    <a:pt x="144" y="0"/>
                    <a:pt x="144" y="0"/>
                  </a:cubicBezTo>
                  <a:cubicBezTo>
                    <a:pt x="89" y="0"/>
                    <a:pt x="89" y="0"/>
                    <a:pt x="89" y="0"/>
                  </a:cubicBezTo>
                  <a:cubicBezTo>
                    <a:pt x="33" y="0"/>
                    <a:pt x="33" y="0"/>
                    <a:pt x="33" y="0"/>
                  </a:cubicBezTo>
                  <a:cubicBezTo>
                    <a:pt x="33" y="0"/>
                    <a:pt x="32" y="0"/>
                    <a:pt x="32" y="0"/>
                  </a:cubicBezTo>
                  <a:cubicBezTo>
                    <a:pt x="32" y="0"/>
                    <a:pt x="31" y="0"/>
                    <a:pt x="31" y="0"/>
                  </a:cubicBezTo>
                  <a:cubicBezTo>
                    <a:pt x="31" y="0"/>
                    <a:pt x="31" y="0"/>
                    <a:pt x="30" y="1"/>
                  </a:cubicBezTo>
                  <a:cubicBezTo>
                    <a:pt x="30" y="1"/>
                    <a:pt x="30" y="1"/>
                    <a:pt x="30" y="1"/>
                  </a:cubicBezTo>
                  <a:cubicBezTo>
                    <a:pt x="30" y="1"/>
                    <a:pt x="29" y="1"/>
                    <a:pt x="29" y="2"/>
                  </a:cubicBezTo>
                  <a:cubicBezTo>
                    <a:pt x="29" y="2"/>
                    <a:pt x="29" y="2"/>
                    <a:pt x="29" y="2"/>
                  </a:cubicBezTo>
                  <a:cubicBezTo>
                    <a:pt x="29" y="2"/>
                    <a:pt x="28" y="2"/>
                    <a:pt x="28" y="3"/>
                  </a:cubicBezTo>
                  <a:cubicBezTo>
                    <a:pt x="28" y="3"/>
                    <a:pt x="28" y="3"/>
                    <a:pt x="28" y="3"/>
                  </a:cubicBezTo>
                  <a:cubicBezTo>
                    <a:pt x="28" y="3"/>
                    <a:pt x="28" y="3"/>
                    <a:pt x="28" y="3"/>
                  </a:cubicBezTo>
                  <a:cubicBezTo>
                    <a:pt x="0" y="61"/>
                    <a:pt x="0" y="61"/>
                    <a:pt x="0" y="61"/>
                  </a:cubicBezTo>
                  <a:cubicBezTo>
                    <a:pt x="0" y="62"/>
                    <a:pt x="0" y="62"/>
                    <a:pt x="0" y="62"/>
                  </a:cubicBezTo>
                  <a:cubicBezTo>
                    <a:pt x="0" y="63"/>
                    <a:pt x="0" y="63"/>
                    <a:pt x="0" y="63"/>
                  </a:cubicBezTo>
                  <a:cubicBezTo>
                    <a:pt x="0" y="63"/>
                    <a:pt x="0" y="64"/>
                    <a:pt x="0" y="64"/>
                  </a:cubicBezTo>
                  <a:cubicBezTo>
                    <a:pt x="0" y="65"/>
                    <a:pt x="0" y="65"/>
                    <a:pt x="0" y="65"/>
                  </a:cubicBezTo>
                  <a:cubicBezTo>
                    <a:pt x="0" y="65"/>
                    <a:pt x="0" y="66"/>
                    <a:pt x="0" y="66"/>
                  </a:cubicBezTo>
                  <a:cubicBezTo>
                    <a:pt x="0" y="66"/>
                    <a:pt x="0" y="66"/>
                    <a:pt x="0" y="67"/>
                  </a:cubicBezTo>
                  <a:cubicBezTo>
                    <a:pt x="0" y="67"/>
                    <a:pt x="0" y="67"/>
                    <a:pt x="1" y="67"/>
                  </a:cubicBezTo>
                  <a:cubicBezTo>
                    <a:pt x="1" y="67"/>
                    <a:pt x="1" y="67"/>
                    <a:pt x="1" y="67"/>
                  </a:cubicBezTo>
                  <a:cubicBezTo>
                    <a:pt x="1" y="67"/>
                    <a:pt x="1" y="68"/>
                    <a:pt x="1" y="68"/>
                  </a:cubicBezTo>
                  <a:cubicBezTo>
                    <a:pt x="111" y="227"/>
                    <a:pt x="111" y="227"/>
                    <a:pt x="111" y="227"/>
                  </a:cubicBezTo>
                  <a:cubicBezTo>
                    <a:pt x="111" y="227"/>
                    <a:pt x="111" y="227"/>
                    <a:pt x="112" y="227"/>
                  </a:cubicBezTo>
                  <a:close/>
                  <a:moveTo>
                    <a:pt x="163" y="70"/>
                  </a:moveTo>
                  <a:cubicBezTo>
                    <a:pt x="122" y="187"/>
                    <a:pt x="122" y="187"/>
                    <a:pt x="122" y="187"/>
                  </a:cubicBezTo>
                  <a:cubicBezTo>
                    <a:pt x="122" y="70"/>
                    <a:pt x="122" y="70"/>
                    <a:pt x="122" y="70"/>
                  </a:cubicBezTo>
                  <a:lnTo>
                    <a:pt x="163" y="70"/>
                  </a:lnTo>
                  <a:close/>
                  <a:moveTo>
                    <a:pt x="110" y="70"/>
                  </a:moveTo>
                  <a:cubicBezTo>
                    <a:pt x="110" y="187"/>
                    <a:pt x="110" y="187"/>
                    <a:pt x="110" y="187"/>
                  </a:cubicBezTo>
                  <a:cubicBezTo>
                    <a:pt x="70" y="70"/>
                    <a:pt x="70" y="70"/>
                    <a:pt x="70" y="70"/>
                  </a:cubicBezTo>
                  <a:lnTo>
                    <a:pt x="110" y="70"/>
                  </a:lnTo>
                  <a:close/>
                  <a:moveTo>
                    <a:pt x="137" y="183"/>
                  </a:moveTo>
                  <a:cubicBezTo>
                    <a:pt x="176" y="70"/>
                    <a:pt x="176" y="70"/>
                    <a:pt x="176" y="70"/>
                  </a:cubicBezTo>
                  <a:cubicBezTo>
                    <a:pt x="215" y="70"/>
                    <a:pt x="215" y="70"/>
                    <a:pt x="215" y="70"/>
                  </a:cubicBezTo>
                  <a:lnTo>
                    <a:pt x="137" y="183"/>
                  </a:lnTo>
                  <a:close/>
                  <a:moveTo>
                    <a:pt x="181" y="58"/>
                  </a:moveTo>
                  <a:cubicBezTo>
                    <a:pt x="199" y="20"/>
                    <a:pt x="199" y="20"/>
                    <a:pt x="199" y="20"/>
                  </a:cubicBezTo>
                  <a:cubicBezTo>
                    <a:pt x="217" y="58"/>
                    <a:pt x="217" y="58"/>
                    <a:pt x="217" y="58"/>
                  </a:cubicBezTo>
                  <a:lnTo>
                    <a:pt x="181" y="58"/>
                  </a:lnTo>
                  <a:close/>
                  <a:moveTo>
                    <a:pt x="190" y="12"/>
                  </a:moveTo>
                  <a:cubicBezTo>
                    <a:pt x="172" y="50"/>
                    <a:pt x="172" y="50"/>
                    <a:pt x="172" y="50"/>
                  </a:cubicBezTo>
                  <a:cubicBezTo>
                    <a:pt x="154" y="12"/>
                    <a:pt x="154" y="12"/>
                    <a:pt x="154" y="12"/>
                  </a:cubicBezTo>
                  <a:lnTo>
                    <a:pt x="190" y="12"/>
                  </a:lnTo>
                  <a:close/>
                  <a:moveTo>
                    <a:pt x="162" y="58"/>
                  </a:moveTo>
                  <a:cubicBezTo>
                    <a:pt x="126" y="58"/>
                    <a:pt x="126" y="58"/>
                    <a:pt x="126" y="58"/>
                  </a:cubicBezTo>
                  <a:cubicBezTo>
                    <a:pt x="142" y="25"/>
                    <a:pt x="142" y="25"/>
                    <a:pt x="142" y="25"/>
                  </a:cubicBezTo>
                  <a:cubicBezTo>
                    <a:pt x="144" y="20"/>
                    <a:pt x="144" y="20"/>
                    <a:pt x="144" y="20"/>
                  </a:cubicBezTo>
                  <a:lnTo>
                    <a:pt x="162" y="58"/>
                  </a:lnTo>
                  <a:close/>
                  <a:moveTo>
                    <a:pt x="134" y="12"/>
                  </a:moveTo>
                  <a:cubicBezTo>
                    <a:pt x="116" y="50"/>
                    <a:pt x="116" y="50"/>
                    <a:pt x="116" y="50"/>
                  </a:cubicBezTo>
                  <a:cubicBezTo>
                    <a:pt x="98" y="12"/>
                    <a:pt x="98" y="12"/>
                    <a:pt x="98" y="12"/>
                  </a:cubicBezTo>
                  <a:lnTo>
                    <a:pt x="134" y="12"/>
                  </a:lnTo>
                  <a:close/>
                  <a:moveTo>
                    <a:pt x="91" y="25"/>
                  </a:moveTo>
                  <a:cubicBezTo>
                    <a:pt x="107" y="58"/>
                    <a:pt x="107" y="58"/>
                    <a:pt x="107" y="58"/>
                  </a:cubicBezTo>
                  <a:cubicBezTo>
                    <a:pt x="71" y="58"/>
                    <a:pt x="71" y="58"/>
                    <a:pt x="71" y="58"/>
                  </a:cubicBezTo>
                  <a:cubicBezTo>
                    <a:pt x="89" y="20"/>
                    <a:pt x="89" y="20"/>
                    <a:pt x="89" y="20"/>
                  </a:cubicBezTo>
                  <a:lnTo>
                    <a:pt x="91" y="25"/>
                  </a:lnTo>
                  <a:close/>
                  <a:moveTo>
                    <a:pt x="79" y="12"/>
                  </a:moveTo>
                  <a:cubicBezTo>
                    <a:pt x="61" y="50"/>
                    <a:pt x="61" y="50"/>
                    <a:pt x="61" y="50"/>
                  </a:cubicBezTo>
                  <a:cubicBezTo>
                    <a:pt x="43" y="12"/>
                    <a:pt x="43" y="12"/>
                    <a:pt x="43" y="12"/>
                  </a:cubicBezTo>
                  <a:lnTo>
                    <a:pt x="79" y="12"/>
                  </a:lnTo>
                  <a:close/>
                  <a:moveTo>
                    <a:pt x="33" y="20"/>
                  </a:moveTo>
                  <a:cubicBezTo>
                    <a:pt x="51" y="58"/>
                    <a:pt x="51" y="58"/>
                    <a:pt x="51" y="58"/>
                  </a:cubicBezTo>
                  <a:cubicBezTo>
                    <a:pt x="15" y="58"/>
                    <a:pt x="15" y="58"/>
                    <a:pt x="15" y="58"/>
                  </a:cubicBezTo>
                  <a:lnTo>
                    <a:pt x="33" y="20"/>
                  </a:lnTo>
                  <a:close/>
                  <a:moveTo>
                    <a:pt x="17" y="70"/>
                  </a:moveTo>
                  <a:cubicBezTo>
                    <a:pt x="57" y="70"/>
                    <a:pt x="57" y="70"/>
                    <a:pt x="57" y="70"/>
                  </a:cubicBezTo>
                  <a:cubicBezTo>
                    <a:pt x="96" y="183"/>
                    <a:pt x="96" y="183"/>
                    <a:pt x="96" y="183"/>
                  </a:cubicBezTo>
                  <a:lnTo>
                    <a:pt x="17" y="70"/>
                  </a:lnTo>
                  <a:close/>
                </a:path>
              </a:pathLst>
            </a:custGeom>
            <a:solidFill>
              <a:sysClr val="window" lastClr="FFFFFF"/>
            </a:solidFill>
            <a:ln w="19050">
              <a:solidFill>
                <a:schemeClr val="accent5">
                  <a:lumMod val="60000"/>
                  <a:lumOff val="40000"/>
                </a:schemeClr>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endParaRPr>
            </a:p>
          </p:txBody>
        </p:sp>
      </p:grpSp>
      <p:sp>
        <p:nvSpPr>
          <p:cNvPr id="28" name="Freeform 615">
            <a:extLst>
              <a:ext uri="{FF2B5EF4-FFF2-40B4-BE49-F238E27FC236}">
                <a16:creationId xmlns:a16="http://schemas.microsoft.com/office/drawing/2014/main" id="{B0796120-5DAA-34A3-6B95-32DCE6009324}"/>
              </a:ext>
            </a:extLst>
          </p:cNvPr>
          <p:cNvSpPr>
            <a:spLocks noEditPoints="1"/>
          </p:cNvSpPr>
          <p:nvPr/>
        </p:nvSpPr>
        <p:spPr bwMode="auto">
          <a:xfrm>
            <a:off x="4037016" y="6739328"/>
            <a:ext cx="347662" cy="438912"/>
          </a:xfrm>
          <a:custGeom>
            <a:avLst/>
            <a:gdLst>
              <a:gd name="T0" fmla="*/ 41 w 84"/>
              <a:gd name="T1" fmla="*/ 109 h 109"/>
              <a:gd name="T2" fmla="*/ 42 w 84"/>
              <a:gd name="T3" fmla="*/ 109 h 109"/>
              <a:gd name="T4" fmla="*/ 43 w 84"/>
              <a:gd name="T5" fmla="*/ 109 h 109"/>
              <a:gd name="T6" fmla="*/ 84 w 84"/>
              <a:gd name="T7" fmla="*/ 21 h 109"/>
              <a:gd name="T8" fmla="*/ 82 w 84"/>
              <a:gd name="T9" fmla="*/ 19 h 109"/>
              <a:gd name="T10" fmla="*/ 44 w 84"/>
              <a:gd name="T11" fmla="*/ 1 h 109"/>
              <a:gd name="T12" fmla="*/ 42 w 84"/>
              <a:gd name="T13" fmla="*/ 0 h 109"/>
              <a:gd name="T14" fmla="*/ 40 w 84"/>
              <a:gd name="T15" fmla="*/ 2 h 109"/>
              <a:gd name="T16" fmla="*/ 2 w 84"/>
              <a:gd name="T17" fmla="*/ 19 h 109"/>
              <a:gd name="T18" fmla="*/ 0 w 84"/>
              <a:gd name="T19" fmla="*/ 21 h 109"/>
              <a:gd name="T20" fmla="*/ 41 w 84"/>
              <a:gd name="T21" fmla="*/ 109 h 109"/>
              <a:gd name="T22" fmla="*/ 42 w 84"/>
              <a:gd name="T23" fmla="*/ 6 h 109"/>
              <a:gd name="T24" fmla="*/ 78 w 84"/>
              <a:gd name="T25" fmla="*/ 23 h 109"/>
              <a:gd name="T26" fmla="*/ 16 w 84"/>
              <a:gd name="T27" fmla="*/ 82 h 109"/>
              <a:gd name="T28" fmla="*/ 4 w 84"/>
              <a:gd name="T29" fmla="*/ 23 h 109"/>
              <a:gd name="T30" fmla="*/ 42 w 84"/>
              <a:gd name="T31" fmla="*/ 6 h 109"/>
              <a:gd name="T32" fmla="*/ 80 w 84"/>
              <a:gd name="T33" fmla="*/ 27 h 109"/>
              <a:gd name="T34" fmla="*/ 42 w 84"/>
              <a:gd name="T35" fmla="*/ 105 h 109"/>
              <a:gd name="T36" fmla="*/ 18 w 84"/>
              <a:gd name="T37" fmla="*/ 85 h 109"/>
              <a:gd name="T38" fmla="*/ 80 w 84"/>
              <a:gd name="T39" fmla="*/ 2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09">
                <a:moveTo>
                  <a:pt x="41" y="109"/>
                </a:moveTo>
                <a:cubicBezTo>
                  <a:pt x="41" y="109"/>
                  <a:pt x="42" y="109"/>
                  <a:pt x="42" y="109"/>
                </a:cubicBezTo>
                <a:cubicBezTo>
                  <a:pt x="42" y="109"/>
                  <a:pt x="43" y="109"/>
                  <a:pt x="43" y="109"/>
                </a:cubicBezTo>
                <a:cubicBezTo>
                  <a:pt x="55" y="103"/>
                  <a:pt x="84" y="90"/>
                  <a:pt x="84" y="21"/>
                </a:cubicBezTo>
                <a:cubicBezTo>
                  <a:pt x="84" y="20"/>
                  <a:pt x="84" y="19"/>
                  <a:pt x="82" y="19"/>
                </a:cubicBezTo>
                <a:cubicBezTo>
                  <a:pt x="69" y="19"/>
                  <a:pt x="47" y="8"/>
                  <a:pt x="44" y="1"/>
                </a:cubicBezTo>
                <a:cubicBezTo>
                  <a:pt x="43" y="1"/>
                  <a:pt x="43" y="0"/>
                  <a:pt x="42" y="0"/>
                </a:cubicBezTo>
                <a:cubicBezTo>
                  <a:pt x="41" y="0"/>
                  <a:pt x="41" y="1"/>
                  <a:pt x="40" y="2"/>
                </a:cubicBezTo>
                <a:cubicBezTo>
                  <a:pt x="37" y="8"/>
                  <a:pt x="16" y="19"/>
                  <a:pt x="2" y="19"/>
                </a:cubicBezTo>
                <a:cubicBezTo>
                  <a:pt x="0" y="19"/>
                  <a:pt x="0" y="20"/>
                  <a:pt x="0" y="21"/>
                </a:cubicBezTo>
                <a:cubicBezTo>
                  <a:pt x="0" y="90"/>
                  <a:pt x="29" y="103"/>
                  <a:pt x="41" y="109"/>
                </a:cubicBezTo>
                <a:close/>
                <a:moveTo>
                  <a:pt x="42" y="6"/>
                </a:moveTo>
                <a:cubicBezTo>
                  <a:pt x="48" y="13"/>
                  <a:pt x="65" y="21"/>
                  <a:pt x="78" y="23"/>
                </a:cubicBezTo>
                <a:cubicBezTo>
                  <a:pt x="67" y="52"/>
                  <a:pt x="44" y="74"/>
                  <a:pt x="16" y="82"/>
                </a:cubicBezTo>
                <a:cubicBezTo>
                  <a:pt x="9" y="70"/>
                  <a:pt x="4" y="52"/>
                  <a:pt x="4" y="23"/>
                </a:cubicBezTo>
                <a:cubicBezTo>
                  <a:pt x="16" y="22"/>
                  <a:pt x="35" y="13"/>
                  <a:pt x="42" y="6"/>
                </a:cubicBezTo>
                <a:close/>
                <a:moveTo>
                  <a:pt x="80" y="27"/>
                </a:moveTo>
                <a:cubicBezTo>
                  <a:pt x="79" y="87"/>
                  <a:pt x="54" y="100"/>
                  <a:pt x="42" y="105"/>
                </a:cubicBezTo>
                <a:cubicBezTo>
                  <a:pt x="36" y="102"/>
                  <a:pt x="26" y="98"/>
                  <a:pt x="18" y="85"/>
                </a:cubicBezTo>
                <a:cubicBezTo>
                  <a:pt x="46" y="77"/>
                  <a:pt x="69" y="55"/>
                  <a:pt x="80" y="27"/>
                </a:cubicBezTo>
                <a:close/>
              </a:path>
            </a:pathLst>
          </a:custGeom>
          <a:ln w="19050">
            <a:solidFill>
              <a:schemeClr val="accent5">
                <a:lumMod val="60000"/>
                <a:lumOff val="40000"/>
              </a:schemeClr>
            </a:solidFill>
          </a:ln>
        </p:spPr>
        <p:txBody>
          <a:bodyPr vert="horz" wrap="square" lIns="91440" tIns="45720" rIns="91440" bIns="45720" numCol="1" anchor="t" anchorCtr="0" compatLnSpc="1"/>
          <a:lstStyle/>
          <a:p>
            <a:endParaRPr lang="zh-CN" altLang="en-US" dirty="0"/>
          </a:p>
        </p:txBody>
      </p:sp>
      <p:sp>
        <p:nvSpPr>
          <p:cNvPr id="30" name="椭圆 29">
            <a:extLst>
              <a:ext uri="{FF2B5EF4-FFF2-40B4-BE49-F238E27FC236}">
                <a16:creationId xmlns:a16="http://schemas.microsoft.com/office/drawing/2014/main" id="{42B34316-971C-5034-A112-1345009E8A03}"/>
              </a:ext>
            </a:extLst>
          </p:cNvPr>
          <p:cNvSpPr/>
          <p:nvPr/>
        </p:nvSpPr>
        <p:spPr>
          <a:xfrm>
            <a:off x="3944242" y="6661604"/>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3E1C29A5-A105-D533-97F5-6ADF01B7E636}"/>
              </a:ext>
            </a:extLst>
          </p:cNvPr>
          <p:cNvGrpSpPr/>
          <p:nvPr/>
        </p:nvGrpSpPr>
        <p:grpSpPr>
          <a:xfrm>
            <a:off x="628526" y="8634422"/>
            <a:ext cx="1042417" cy="1048512"/>
            <a:chOff x="640080" y="8891016"/>
            <a:chExt cx="1042417" cy="1048512"/>
          </a:xfrm>
        </p:grpSpPr>
        <p:sp>
          <p:nvSpPr>
            <p:cNvPr id="34" name="弧形 33">
              <a:extLst>
                <a:ext uri="{FF2B5EF4-FFF2-40B4-BE49-F238E27FC236}">
                  <a16:creationId xmlns:a16="http://schemas.microsoft.com/office/drawing/2014/main" id="{466B3391-C26E-3B84-B811-BFF30C54D5B6}"/>
                </a:ext>
              </a:extLst>
            </p:cNvPr>
            <p:cNvSpPr/>
            <p:nvPr/>
          </p:nvSpPr>
          <p:spPr>
            <a:xfrm rot="15638343">
              <a:off x="768097" y="9025128"/>
              <a:ext cx="914400" cy="914400"/>
            </a:xfrm>
            <a:prstGeom prst="arc">
              <a:avLst>
                <a:gd name="adj1" fmla="val 17154595"/>
                <a:gd name="adj2" fmla="val 0"/>
              </a:avLst>
            </a:prstGeom>
            <a:ln w="38100">
              <a:solidFill>
                <a:srgbClr val="9DC3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B63E1C5-F261-7181-AFA5-9B3F64076A81}"/>
                </a:ext>
              </a:extLst>
            </p:cNvPr>
            <p:cNvGrpSpPr/>
            <p:nvPr/>
          </p:nvGrpSpPr>
          <p:grpSpPr>
            <a:xfrm>
              <a:off x="640080" y="8891016"/>
              <a:ext cx="566928" cy="573024"/>
              <a:chOff x="640080" y="8875776"/>
              <a:chExt cx="566928" cy="573024"/>
            </a:xfrm>
          </p:grpSpPr>
          <p:sp>
            <p:nvSpPr>
              <p:cNvPr id="38" name="椭圆 37">
                <a:extLst>
                  <a:ext uri="{FF2B5EF4-FFF2-40B4-BE49-F238E27FC236}">
                    <a16:creationId xmlns:a16="http://schemas.microsoft.com/office/drawing/2014/main" id="{AD466DC5-172B-256E-B057-8DED7B95DA23}"/>
                  </a:ext>
                </a:extLst>
              </p:cNvPr>
              <p:cNvSpPr/>
              <p:nvPr/>
            </p:nvSpPr>
            <p:spPr>
              <a:xfrm>
                <a:off x="640080" y="8875776"/>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箭头: 右 39">
                <a:extLst>
                  <a:ext uri="{FF2B5EF4-FFF2-40B4-BE49-F238E27FC236}">
                    <a16:creationId xmlns:a16="http://schemas.microsoft.com/office/drawing/2014/main" id="{E5163B13-6BA4-2959-382A-096060A45257}"/>
                  </a:ext>
                </a:extLst>
              </p:cNvPr>
              <p:cNvSpPr/>
              <p:nvPr/>
            </p:nvSpPr>
            <p:spPr>
              <a:xfrm rot="3066713">
                <a:off x="721784" y="8995794"/>
                <a:ext cx="176592" cy="99507"/>
              </a:xfrm>
              <a:prstGeom prst="rightArrow">
                <a:avLst>
                  <a:gd name="adj1" fmla="val 3878"/>
                  <a:gd name="adj2" fmla="val 60638"/>
                </a:avLst>
              </a:prstGeom>
              <a:solidFill>
                <a:schemeClr val="accent5">
                  <a:lumMod val="60000"/>
                  <a:lumOff val="40000"/>
                </a:schemeClr>
              </a:solid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a:extLst>
              <a:ext uri="{FF2B5EF4-FFF2-40B4-BE49-F238E27FC236}">
                <a16:creationId xmlns:a16="http://schemas.microsoft.com/office/drawing/2014/main" id="{982FD8FB-2A81-3BD6-41A5-772F8D6B77CF}"/>
              </a:ext>
            </a:extLst>
          </p:cNvPr>
          <p:cNvGrpSpPr/>
          <p:nvPr/>
        </p:nvGrpSpPr>
        <p:grpSpPr>
          <a:xfrm>
            <a:off x="617604" y="7539428"/>
            <a:ext cx="640080" cy="647700"/>
            <a:chOff x="597408" y="7785862"/>
            <a:chExt cx="640080" cy="647700"/>
          </a:xfrm>
        </p:grpSpPr>
        <p:pic>
          <p:nvPicPr>
            <p:cNvPr id="44" name="picture 82">
              <a:extLst>
                <a:ext uri="{FF2B5EF4-FFF2-40B4-BE49-F238E27FC236}">
                  <a16:creationId xmlns:a16="http://schemas.microsoft.com/office/drawing/2014/main" id="{74E3C085-3FE8-664A-3C32-2E35A778AC9C}"/>
                </a:ext>
              </a:extLst>
            </p:cNvPr>
            <p:cNvPicPr>
              <a:picLocks noChangeAspect="1"/>
            </p:cNvPicPr>
            <p:nvPr/>
          </p:nvPicPr>
          <p:blipFill>
            <a:blip r:embed="rId14"/>
            <a:stretch>
              <a:fillRect/>
            </a:stretch>
          </p:blipFill>
          <p:spPr>
            <a:xfrm rot="21600000">
              <a:off x="597408" y="7785862"/>
              <a:ext cx="640080" cy="647700"/>
            </a:xfrm>
            <a:prstGeom prst="rect">
              <a:avLst/>
            </a:prstGeom>
          </p:spPr>
        </p:pic>
        <p:sp>
          <p:nvSpPr>
            <p:cNvPr id="45" name="椭圆 44">
              <a:extLst>
                <a:ext uri="{FF2B5EF4-FFF2-40B4-BE49-F238E27FC236}">
                  <a16:creationId xmlns:a16="http://schemas.microsoft.com/office/drawing/2014/main" id="{EA9E1A3E-9708-75FE-05BC-5145BBAFE942}"/>
                </a:ext>
              </a:extLst>
            </p:cNvPr>
            <p:cNvSpPr/>
            <p:nvPr/>
          </p:nvSpPr>
          <p:spPr>
            <a:xfrm>
              <a:off x="615696" y="782116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22B5361-B036-1DCB-8D3B-C8852BE7E142}"/>
                </a:ext>
              </a:extLst>
            </p:cNvPr>
            <p:cNvSpPr/>
            <p:nvPr/>
          </p:nvSpPr>
          <p:spPr>
            <a:xfrm>
              <a:off x="754380" y="7929880"/>
              <a:ext cx="332740" cy="403860"/>
            </a:xfrm>
            <a:custGeom>
              <a:avLst/>
              <a:gdLst>
                <a:gd name="connsiteX0" fmla="*/ 0 w 332740"/>
                <a:gd name="connsiteY0" fmla="*/ 7620 h 403860"/>
                <a:gd name="connsiteX1" fmla="*/ 0 w 332740"/>
                <a:gd name="connsiteY1" fmla="*/ 396240 h 403860"/>
                <a:gd name="connsiteX2" fmla="*/ 208280 w 332740"/>
                <a:gd name="connsiteY2" fmla="*/ 403860 h 403860"/>
                <a:gd name="connsiteX3" fmla="*/ 203200 w 332740"/>
                <a:gd name="connsiteY3" fmla="*/ 274320 h 403860"/>
                <a:gd name="connsiteX4" fmla="*/ 325120 w 332740"/>
                <a:gd name="connsiteY4" fmla="*/ 276860 h 403860"/>
                <a:gd name="connsiteX5" fmla="*/ 210820 w 332740"/>
                <a:gd name="connsiteY5" fmla="*/ 401320 h 403860"/>
                <a:gd name="connsiteX6" fmla="*/ 332740 w 332740"/>
                <a:gd name="connsiteY6" fmla="*/ 276860 h 403860"/>
                <a:gd name="connsiteX7" fmla="*/ 327660 w 332740"/>
                <a:gd name="connsiteY7" fmla="*/ 0 h 403860"/>
                <a:gd name="connsiteX8" fmla="*/ 0 w 332740"/>
                <a:gd name="connsiteY8" fmla="*/ 7620 h 40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740" h="403860">
                  <a:moveTo>
                    <a:pt x="0" y="7620"/>
                  </a:moveTo>
                  <a:lnTo>
                    <a:pt x="0" y="396240"/>
                  </a:lnTo>
                  <a:lnTo>
                    <a:pt x="208280" y="403860"/>
                  </a:lnTo>
                  <a:lnTo>
                    <a:pt x="203200" y="274320"/>
                  </a:lnTo>
                  <a:lnTo>
                    <a:pt x="325120" y="276860"/>
                  </a:lnTo>
                  <a:lnTo>
                    <a:pt x="210820" y="401320"/>
                  </a:lnTo>
                  <a:lnTo>
                    <a:pt x="332740" y="276860"/>
                  </a:lnTo>
                  <a:cubicBezTo>
                    <a:pt x="331047" y="184573"/>
                    <a:pt x="329353" y="92287"/>
                    <a:pt x="327660" y="0"/>
                  </a:cubicBezTo>
                  <a:lnTo>
                    <a:pt x="0" y="7620"/>
                  </a:ln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6B3CCAC7-60D9-B84F-24D0-CD4E828A359D}"/>
                </a:ext>
              </a:extLst>
            </p:cNvPr>
            <p:cNvCxnSpPr/>
            <p:nvPr/>
          </p:nvCxnSpPr>
          <p:spPr>
            <a:xfrm>
              <a:off x="815340" y="802132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48" name="直接连接符 47">
              <a:extLst>
                <a:ext uri="{FF2B5EF4-FFF2-40B4-BE49-F238E27FC236}">
                  <a16:creationId xmlns:a16="http://schemas.microsoft.com/office/drawing/2014/main" id="{55AC9BA7-AFCE-07C6-DE0C-FB9C4F477295}"/>
                </a:ext>
              </a:extLst>
            </p:cNvPr>
            <p:cNvCxnSpPr>
              <a:cxnSpLocks/>
            </p:cNvCxnSpPr>
            <p:nvPr/>
          </p:nvCxnSpPr>
          <p:spPr>
            <a:xfrm>
              <a:off x="822960" y="8191500"/>
              <a:ext cx="1193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a16="http://schemas.microsoft.com/office/drawing/2014/main" id="{5B06161F-478B-0BE9-3229-E4E9F188BBB2}"/>
                </a:ext>
              </a:extLst>
            </p:cNvPr>
            <p:cNvCxnSpPr/>
            <p:nvPr/>
          </p:nvCxnSpPr>
          <p:spPr>
            <a:xfrm>
              <a:off x="820420" y="810006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grpSp>
      <p:grpSp>
        <p:nvGrpSpPr>
          <p:cNvPr id="51" name="组合 50">
            <a:extLst>
              <a:ext uri="{FF2B5EF4-FFF2-40B4-BE49-F238E27FC236}">
                <a16:creationId xmlns:a16="http://schemas.microsoft.com/office/drawing/2014/main" id="{D4111ABA-61CE-B628-0443-374DCA0A71D2}"/>
              </a:ext>
            </a:extLst>
          </p:cNvPr>
          <p:cNvGrpSpPr/>
          <p:nvPr/>
        </p:nvGrpSpPr>
        <p:grpSpPr>
          <a:xfrm>
            <a:off x="612778" y="6623504"/>
            <a:ext cx="566928" cy="573024"/>
            <a:chOff x="621792" y="6876288"/>
            <a:chExt cx="566928" cy="573024"/>
          </a:xfrm>
        </p:grpSpPr>
        <p:sp>
          <p:nvSpPr>
            <p:cNvPr id="52" name="任意多边形: 形状 51">
              <a:extLst>
                <a:ext uri="{FF2B5EF4-FFF2-40B4-BE49-F238E27FC236}">
                  <a16:creationId xmlns:a16="http://schemas.microsoft.com/office/drawing/2014/main" id="{5E656DF4-2BB5-0320-AE39-4B0486B6712D}"/>
                </a:ext>
              </a:extLst>
            </p:cNvPr>
            <p:cNvSpPr/>
            <p:nvPr/>
          </p:nvSpPr>
          <p:spPr>
            <a:xfrm>
              <a:off x="768344" y="6942593"/>
              <a:ext cx="322981" cy="453941"/>
            </a:xfrm>
            <a:custGeom>
              <a:avLst/>
              <a:gdLst>
                <a:gd name="connsiteX0" fmla="*/ 168916 w 322981"/>
                <a:gd name="connsiteY0" fmla="*/ 133847 h 453941"/>
                <a:gd name="connsiteX1" fmla="*/ 166376 w 322981"/>
                <a:gd name="connsiteY1" fmla="*/ 60187 h 453941"/>
                <a:gd name="connsiteX2" fmla="*/ 318776 w 322981"/>
                <a:gd name="connsiteY2" fmla="*/ 9387 h 453941"/>
                <a:gd name="connsiteX3" fmla="*/ 257816 w 322981"/>
                <a:gd name="connsiteY3" fmla="*/ 258307 h 453941"/>
                <a:gd name="connsiteX4" fmla="*/ 26676 w 322981"/>
                <a:gd name="connsiteY4" fmla="*/ 413247 h 453941"/>
                <a:gd name="connsiteX5" fmla="*/ 3816 w 322981"/>
                <a:gd name="connsiteY5" fmla="*/ 453887 h 453941"/>
                <a:gd name="connsiteX6" fmla="*/ 16516 w 322981"/>
                <a:gd name="connsiteY6" fmla="*/ 408167 h 453941"/>
                <a:gd name="connsiteX7" fmla="*/ 11436 w 322981"/>
                <a:gd name="connsiteY7" fmla="*/ 286247 h 453941"/>
                <a:gd name="connsiteX8" fmla="*/ 46996 w 322981"/>
                <a:gd name="connsiteY8" fmla="*/ 197347 h 453941"/>
                <a:gd name="connsiteX9" fmla="*/ 123196 w 322981"/>
                <a:gd name="connsiteY9" fmla="*/ 100827 h 453941"/>
                <a:gd name="connsiteX10" fmla="*/ 168916 w 322981"/>
                <a:gd name="connsiteY10" fmla="*/ 133847 h 45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981" h="453941">
                  <a:moveTo>
                    <a:pt x="168916" y="133847"/>
                  </a:moveTo>
                  <a:cubicBezTo>
                    <a:pt x="176113" y="127074"/>
                    <a:pt x="141399" y="80930"/>
                    <a:pt x="166376" y="60187"/>
                  </a:cubicBezTo>
                  <a:cubicBezTo>
                    <a:pt x="191353" y="39444"/>
                    <a:pt x="303536" y="-23633"/>
                    <a:pt x="318776" y="9387"/>
                  </a:cubicBezTo>
                  <a:cubicBezTo>
                    <a:pt x="334016" y="42407"/>
                    <a:pt x="306499" y="190997"/>
                    <a:pt x="257816" y="258307"/>
                  </a:cubicBezTo>
                  <a:cubicBezTo>
                    <a:pt x="209133" y="325617"/>
                    <a:pt x="69009" y="380650"/>
                    <a:pt x="26676" y="413247"/>
                  </a:cubicBezTo>
                  <a:cubicBezTo>
                    <a:pt x="-15657" y="445844"/>
                    <a:pt x="5509" y="454734"/>
                    <a:pt x="3816" y="453887"/>
                  </a:cubicBezTo>
                  <a:cubicBezTo>
                    <a:pt x="2123" y="453040"/>
                    <a:pt x="15246" y="436107"/>
                    <a:pt x="16516" y="408167"/>
                  </a:cubicBezTo>
                  <a:cubicBezTo>
                    <a:pt x="17786" y="380227"/>
                    <a:pt x="6356" y="321384"/>
                    <a:pt x="11436" y="286247"/>
                  </a:cubicBezTo>
                  <a:cubicBezTo>
                    <a:pt x="16516" y="251110"/>
                    <a:pt x="28369" y="228250"/>
                    <a:pt x="46996" y="197347"/>
                  </a:cubicBezTo>
                  <a:cubicBezTo>
                    <a:pt x="65623" y="166444"/>
                    <a:pt x="102453" y="111410"/>
                    <a:pt x="123196" y="100827"/>
                  </a:cubicBezTo>
                  <a:cubicBezTo>
                    <a:pt x="143939" y="90244"/>
                    <a:pt x="161719" y="140620"/>
                    <a:pt x="168916" y="133847"/>
                  </a:cubicBez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6D8124E5-E170-E7C9-6A5E-5E5B6A78D52C}"/>
                </a:ext>
              </a:extLst>
            </p:cNvPr>
            <p:cNvSpPr/>
            <p:nvPr/>
          </p:nvSpPr>
          <p:spPr>
            <a:xfrm>
              <a:off x="789940" y="7167880"/>
              <a:ext cx="137160" cy="165100"/>
            </a:xfrm>
            <a:custGeom>
              <a:avLst/>
              <a:gdLst>
                <a:gd name="connsiteX0" fmla="*/ 137160 w 137160"/>
                <a:gd name="connsiteY0" fmla="*/ 0 h 165100"/>
                <a:gd name="connsiteX1" fmla="*/ 0 w 137160"/>
                <a:gd name="connsiteY1" fmla="*/ 165100 h 165100"/>
                <a:gd name="connsiteX2" fmla="*/ 0 w 137160"/>
                <a:gd name="connsiteY2" fmla="*/ 165100 h 165100"/>
              </a:gdLst>
              <a:ahLst/>
              <a:cxnLst>
                <a:cxn ang="0">
                  <a:pos x="connsiteX0" y="connsiteY0"/>
                </a:cxn>
                <a:cxn ang="0">
                  <a:pos x="connsiteX1" y="connsiteY1"/>
                </a:cxn>
                <a:cxn ang="0">
                  <a:pos x="connsiteX2" y="connsiteY2"/>
                </a:cxn>
              </a:cxnLst>
              <a:rect l="l" t="t" r="r" b="b"/>
              <a:pathLst>
                <a:path w="137160" h="165100">
                  <a:moveTo>
                    <a:pt x="137160" y="0"/>
                  </a:moveTo>
                  <a:lnTo>
                    <a:pt x="0" y="165100"/>
                  </a:lnTo>
                  <a:lnTo>
                    <a:pt x="0" y="165100"/>
                  </a:lnTo>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BD9DBE21-E0F7-98CC-266D-D54834066373}"/>
                </a:ext>
              </a:extLst>
            </p:cNvPr>
            <p:cNvSpPr/>
            <p:nvPr/>
          </p:nvSpPr>
          <p:spPr>
            <a:xfrm>
              <a:off x="621792" y="687628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5866CAF5-4168-AB67-9ABD-09545B539690}"/>
              </a:ext>
            </a:extLst>
          </p:cNvPr>
          <p:cNvSpPr txBox="1"/>
          <p:nvPr/>
        </p:nvSpPr>
        <p:spPr>
          <a:xfrm>
            <a:off x="3414272" y="899160"/>
            <a:ext cx="3390388" cy="787523"/>
          </a:xfrm>
          <a:prstGeom prst="rect">
            <a:avLst/>
          </a:prstGeom>
          <a:noFill/>
        </p:spPr>
        <p:txBody>
          <a:bodyPr wrap="square" rtlCol="0">
            <a:spAutoFit/>
          </a:bodyPr>
          <a:lstStyle/>
          <a:p>
            <a:pP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Super-strength </a:t>
            </a:r>
          </a:p>
          <a:p>
            <a:pPr algn="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Mono PERC Flexible Module</a:t>
            </a:r>
          </a:p>
        </p:txBody>
      </p:sp>
      <p:graphicFrame>
        <p:nvGraphicFramePr>
          <p:cNvPr id="33" name="table 58">
            <a:extLst>
              <a:ext uri="{FF2B5EF4-FFF2-40B4-BE49-F238E27FC236}">
                <a16:creationId xmlns:a16="http://schemas.microsoft.com/office/drawing/2014/main" id="{81257F51-34ED-FECD-B761-D0521576A2B2}"/>
              </a:ext>
            </a:extLst>
          </p:cNvPr>
          <p:cNvGraphicFramePr>
            <a:graphicFrameLocks noGrp="1"/>
          </p:cNvGraphicFramePr>
          <p:nvPr>
            <p:extLst>
              <p:ext uri="{D42A27DB-BD31-4B8C-83A1-F6EECF244321}">
                <p14:modId xmlns:p14="http://schemas.microsoft.com/office/powerpoint/2010/main" val="3499375537"/>
              </p:ext>
            </p:extLst>
          </p:nvPr>
        </p:nvGraphicFramePr>
        <p:xfrm>
          <a:off x="3654339" y="2089660"/>
          <a:ext cx="3366770" cy="770875"/>
        </p:xfrm>
        <a:graphic>
          <a:graphicData uri="http://schemas.openxmlformats.org/drawingml/2006/table">
            <a:tbl>
              <a:tblPr/>
              <a:tblGrid>
                <a:gridCol w="986790">
                  <a:extLst>
                    <a:ext uri="{9D8B030D-6E8A-4147-A177-3AD203B41FA5}">
                      <a16:colId xmlns:a16="http://schemas.microsoft.com/office/drawing/2014/main" val="20000"/>
                    </a:ext>
                  </a:extLst>
                </a:gridCol>
                <a:gridCol w="1202055">
                  <a:extLst>
                    <a:ext uri="{9D8B030D-6E8A-4147-A177-3AD203B41FA5}">
                      <a16:colId xmlns:a16="http://schemas.microsoft.com/office/drawing/2014/main" val="20001"/>
                    </a:ext>
                  </a:extLst>
                </a:gridCol>
                <a:gridCol w="1177925">
                  <a:extLst>
                    <a:ext uri="{9D8B030D-6E8A-4147-A177-3AD203B41FA5}">
                      <a16:colId xmlns:a16="http://schemas.microsoft.com/office/drawing/2014/main" val="20002"/>
                    </a:ext>
                  </a:extLst>
                </a:gridCol>
              </a:tblGrid>
              <a:tr h="770875">
                <a:tc>
                  <a:txBody>
                    <a:bodyPr/>
                    <a:lstStyle/>
                    <a:p>
                      <a:pPr algn="ctr" rtl="0" eaLnBrk="0">
                        <a:lnSpc>
                          <a:spcPct val="100000"/>
                        </a:lnSpc>
                      </a:pPr>
                      <a:endParaRPr lang="en-US" altLang="en-US" sz="100" dirty="0"/>
                    </a:p>
                    <a:p>
                      <a:pPr algn="ctr" rtl="0" eaLnBrk="0">
                        <a:lnSpc>
                          <a:spcPct val="100000"/>
                        </a:lnSpc>
                      </a:pPr>
                      <a:r>
                        <a:rPr lang="en-US" sz="2000" b="1" kern="0" spc="-10" dirty="0">
                          <a:solidFill>
                            <a:srgbClr val="DE5728"/>
                          </a:solidFill>
                          <a:latin typeface="微软雅黑" panose="020B0503020204020204" charset="-122"/>
                          <a:ea typeface="微软雅黑" panose="020B0503020204020204" charset="-122"/>
                          <a:cs typeface="微软雅黑" panose="020B0503020204020204" charset="-122"/>
                        </a:rPr>
                        <a:t>175</a:t>
                      </a:r>
                      <a:r>
                        <a:rPr sz="2000" b="1" kern="0" spc="-10" dirty="0">
                          <a:solidFill>
                            <a:srgbClr val="DE5728"/>
                          </a:solidFill>
                          <a:latin typeface="微软雅黑" panose="020B0503020204020204" charset="-122"/>
                          <a:ea typeface="微软雅黑" panose="020B0503020204020204" charset="-122"/>
                          <a:cs typeface="微软雅黑" panose="020B0503020204020204" charset="-122"/>
                        </a:rPr>
                        <a:t>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Max-Power</a:t>
                      </a:r>
                    </a:p>
                  </a:txBody>
                  <a:tcPr marL="0" marR="0" marT="0" marB="0" anchor="ctr">
                    <a:lnL>
                      <a:noFill/>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0">
                        <a:lnSpc>
                          <a:spcPct val="100000"/>
                        </a:lnSpc>
                      </a:pPr>
                      <a:r>
                        <a:rPr lang="en-US" sz="2000" b="1" kern="0" spc="-30" dirty="0">
                          <a:solidFill>
                            <a:srgbClr val="DE5728"/>
                          </a:solidFill>
                          <a:latin typeface="微软雅黑" panose="020B0503020204020204" charset="-122"/>
                          <a:ea typeface="微软雅黑" panose="020B0503020204020204" charset="-122"/>
                          <a:cs typeface="微软雅黑" panose="020B0503020204020204" charset="-122"/>
                        </a:rPr>
                        <a:t>22.0%</a:t>
                      </a:r>
                    </a:p>
                    <a:p>
                      <a:pPr marL="0"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0"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Max-Efficiency</a:t>
                      </a:r>
                      <a:endPar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txBody>
                  <a:tcPr marL="0" marR="0" marT="0" marB="0" anchor="ctr">
                    <a:lnL w="6350" cap="flat" cmpd="sng" algn="ctr">
                      <a:solidFill>
                        <a:srgbClr val="939598"/>
                      </a:solidFill>
                      <a:prstDash val="solid"/>
                      <a:round/>
                      <a:headEnd type="none" w="med" len="med"/>
                      <a:tailEnd type="none" w="med" len="med"/>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eaLnBrk="0">
                        <a:lnSpc>
                          <a:spcPct val="100000"/>
                        </a:lnSpc>
                      </a:pPr>
                      <a:endParaRPr lang="en-US" altLang="en-US" sz="100" dirty="0"/>
                    </a:p>
                    <a:p>
                      <a:pPr algn="ctr" rtl="0" eaLnBrk="0">
                        <a:lnSpc>
                          <a:spcPct val="100000"/>
                        </a:lnSpc>
                      </a:pPr>
                      <a:r>
                        <a:rPr sz="2000" b="1" kern="0" spc="-20" dirty="0">
                          <a:solidFill>
                            <a:srgbClr val="DE5728"/>
                          </a:solidFill>
                          <a:latin typeface="微软雅黑" panose="020B0503020204020204" charset="-122"/>
                          <a:ea typeface="微软雅黑" panose="020B0503020204020204" charset="-122"/>
                          <a:cs typeface="微软雅黑" panose="020B0503020204020204" charset="-122"/>
                        </a:rPr>
                        <a:t>0~+5W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Power-selection</a:t>
                      </a:r>
                    </a:p>
                  </a:txBody>
                  <a:tcPr marL="0" marR="0" marT="0" marB="0" anchor="ctr">
                    <a:lnL w="6350" cap="flat" cmpd="sng" algn="ctr">
                      <a:solidFill>
                        <a:srgbClr val="939598"/>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35" name="picture 122">
            <a:extLst>
              <a:ext uri="{FF2B5EF4-FFF2-40B4-BE49-F238E27FC236}">
                <a16:creationId xmlns:a16="http://schemas.microsoft.com/office/drawing/2014/main" id="{E1D3F317-F996-DF45-0F3F-1340966BE247}"/>
              </a:ext>
            </a:extLst>
          </p:cNvPr>
          <p:cNvPicPr>
            <a:picLocks noChangeAspect="1"/>
          </p:cNvPicPr>
          <p:nvPr/>
        </p:nvPicPr>
        <p:blipFill>
          <a:blip r:embed="rId15"/>
          <a:stretch>
            <a:fillRect/>
          </a:stretch>
        </p:blipFill>
        <p:spPr>
          <a:xfrm rot="21600000">
            <a:off x="0" y="9221723"/>
            <a:ext cx="7555992" cy="209765"/>
          </a:xfrm>
          <a:prstGeom prst="rect">
            <a:avLst/>
          </a:prstGeom>
        </p:spPr>
      </p:pic>
      <p:pic>
        <p:nvPicPr>
          <p:cNvPr id="37" name="picture 126">
            <a:extLst>
              <a:ext uri="{FF2B5EF4-FFF2-40B4-BE49-F238E27FC236}">
                <a16:creationId xmlns:a16="http://schemas.microsoft.com/office/drawing/2014/main" id="{A7349BFD-AFC7-2C85-14C5-35B6A3455C15}"/>
              </a:ext>
            </a:extLst>
          </p:cNvPr>
          <p:cNvPicPr>
            <a:picLocks noChangeAspect="1"/>
          </p:cNvPicPr>
          <p:nvPr/>
        </p:nvPicPr>
        <p:blipFill>
          <a:blip r:embed="rId16"/>
          <a:stretch>
            <a:fillRect/>
          </a:stretch>
        </p:blipFill>
        <p:spPr>
          <a:xfrm rot="21600000">
            <a:off x="388947" y="9397941"/>
            <a:ext cx="1289517" cy="756339"/>
          </a:xfrm>
          <a:prstGeom prst="rect">
            <a:avLst/>
          </a:prstGeom>
        </p:spPr>
      </p:pic>
      <p:sp>
        <p:nvSpPr>
          <p:cNvPr id="39" name="textbox 164">
            <a:extLst>
              <a:ext uri="{FF2B5EF4-FFF2-40B4-BE49-F238E27FC236}">
                <a16:creationId xmlns:a16="http://schemas.microsoft.com/office/drawing/2014/main" id="{43960347-161F-020E-FEB6-42627CF69CA3}"/>
              </a:ext>
            </a:extLst>
          </p:cNvPr>
          <p:cNvSpPr/>
          <p:nvPr/>
        </p:nvSpPr>
        <p:spPr>
          <a:xfrm>
            <a:off x="1788972" y="9661347"/>
            <a:ext cx="1256030" cy="511809"/>
          </a:xfrm>
          <a:prstGeom prst="rect">
            <a:avLst/>
          </a:prstGeom>
        </p:spPr>
        <p:txBody>
          <a:bodyPr vert="horz" wrap="square" lIns="0" tIns="0" rIns="0" bIns="0"/>
          <a:lstStyle/>
          <a:p>
            <a:pPr algn="l" rtl="0" eaLnBrk="0">
              <a:lnSpc>
                <a:spcPct val="93000"/>
              </a:lnSpc>
            </a:pPr>
            <a:endParaRPr lang="en-US" altLang="en-US" sz="100" dirty="0">
              <a:latin typeface="微软雅黑" panose="020B0503020204020204" pitchFamily="34" charset="-122"/>
              <a:ea typeface="微软雅黑" panose="020B0503020204020204" pitchFamily="34" charset="-122"/>
            </a:endParaRPr>
          </a:p>
          <a:p>
            <a:pPr marL="12700" algn="l" rtl="0" eaLnBrk="0">
              <a:lnSpc>
                <a:spcPct val="97000"/>
              </a:lnSpc>
            </a:pPr>
            <a:r>
              <a:rPr sz="2400" b="1" kern="0" spc="-3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中科富能</a:t>
            </a:r>
            <a:endParaRPr lang="en-US" altLang="en-US" sz="2400" dirty="0">
              <a:latin typeface="微软雅黑" panose="020B0503020204020204" pitchFamily="34" charset="-122"/>
              <a:ea typeface="微软雅黑" panose="020B0503020204020204" pitchFamily="34" charset="-122"/>
            </a:endParaRPr>
          </a:p>
          <a:p>
            <a:pPr marL="24130" algn="l" rtl="0" eaLnBrk="0">
              <a:lnSpc>
                <a:spcPct val="84000"/>
              </a:lnSpc>
              <a:spcBef>
                <a:spcPts val="115"/>
              </a:spcBef>
            </a:pP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CAS FUTURE</a:t>
            </a:r>
            <a:r>
              <a:rPr sz="900" b="1" kern="0" spc="7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 </a:t>
            </a: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ENERGY</a:t>
            </a:r>
            <a:endParaRPr lang="en-US" altLang="en-US" sz="900" dirty="0">
              <a:latin typeface="微软雅黑" panose="020B0503020204020204" pitchFamily="34" charset="-122"/>
              <a:ea typeface="微软雅黑" panose="020B0503020204020204" pitchFamily="34" charset="-122"/>
            </a:endParaRPr>
          </a:p>
        </p:txBody>
      </p:sp>
      <p:pic>
        <p:nvPicPr>
          <p:cNvPr id="41" name="图片 40">
            <a:extLst>
              <a:ext uri="{FF2B5EF4-FFF2-40B4-BE49-F238E27FC236}">
                <a16:creationId xmlns:a16="http://schemas.microsoft.com/office/drawing/2014/main" id="{9533B5AE-20E3-FBAA-21AB-0284B9AFF221}"/>
              </a:ext>
            </a:extLst>
          </p:cNvPr>
          <p:cNvPicPr>
            <a:picLocks noChangeAspect="1"/>
          </p:cNvPicPr>
          <p:nvPr/>
        </p:nvPicPr>
        <p:blipFill>
          <a:blip r:embed="rId17"/>
          <a:stretch>
            <a:fillRect/>
          </a:stretch>
        </p:blipFill>
        <p:spPr>
          <a:xfrm>
            <a:off x="6978650" y="9626600"/>
            <a:ext cx="520065" cy="520065"/>
          </a:xfrm>
          <a:prstGeom prst="rect">
            <a:avLst/>
          </a:prstGeom>
        </p:spPr>
      </p:pic>
      <p:sp>
        <p:nvSpPr>
          <p:cNvPr id="42" name="文本框 41">
            <a:extLst>
              <a:ext uri="{FF2B5EF4-FFF2-40B4-BE49-F238E27FC236}">
                <a16:creationId xmlns:a16="http://schemas.microsoft.com/office/drawing/2014/main" id="{E6AA8FDB-F032-B7AF-CC78-76DFE705BCFE}"/>
              </a:ext>
            </a:extLst>
          </p:cNvPr>
          <p:cNvSpPr txBox="1"/>
          <p:nvPr/>
        </p:nvSpPr>
        <p:spPr>
          <a:xfrm>
            <a:off x="3155510" y="9661347"/>
            <a:ext cx="3790445" cy="557140"/>
          </a:xfrm>
          <a:prstGeom prst="rect">
            <a:avLst/>
          </a:prstGeom>
          <a:noFill/>
        </p:spPr>
        <p:txBody>
          <a:bodyPr wrap="square" rtlCol="0">
            <a:spAutoFit/>
          </a:bodyPr>
          <a:lstStyle/>
          <a:p>
            <a:pPr>
              <a:lnSpc>
                <a:spcPct val="150000"/>
              </a:lnSpc>
            </a:pPr>
            <a:r>
              <a:rPr lang="en-US" altLang="zh-CN" sz="700" b="1" dirty="0"/>
              <a:t>Tel.</a:t>
            </a:r>
            <a:r>
              <a:rPr lang="zh-CN" altLang="en-US" sz="700" b="1" dirty="0"/>
              <a:t>：</a:t>
            </a:r>
            <a:r>
              <a:rPr lang="en-US" altLang="zh-CN" sz="700" dirty="0"/>
              <a:t>0086 400 6768 100 / 00866 199 0537 7053   </a:t>
            </a:r>
            <a:r>
              <a:rPr lang="en-US" altLang="zh-CN" sz="700" b="1" dirty="0"/>
              <a:t>Web.</a:t>
            </a:r>
            <a:r>
              <a:rPr lang="zh-CN" altLang="en-US" sz="700" b="1" dirty="0"/>
              <a:t>：</a:t>
            </a:r>
            <a:r>
              <a:rPr lang="en-US" altLang="zh-CN" sz="700" dirty="0"/>
              <a:t>www.zkfnsolar.com</a:t>
            </a:r>
          </a:p>
          <a:p>
            <a:pPr>
              <a:lnSpc>
                <a:spcPct val="150000"/>
              </a:lnSpc>
            </a:pPr>
            <a:r>
              <a:rPr lang="en-US" altLang="zh-CN" sz="700" b="1" dirty="0"/>
              <a:t>Add.</a:t>
            </a:r>
            <a:r>
              <a:rPr lang="zh-CN" altLang="en-US" sz="700" b="1" dirty="0"/>
              <a:t>：</a:t>
            </a:r>
            <a:r>
              <a:rPr lang="en-US" altLang="zh-CN" sz="700" dirty="0"/>
              <a:t>Factory 1 of </a:t>
            </a:r>
            <a:r>
              <a:rPr lang="en-US" altLang="zh-CN" sz="700" dirty="0" err="1"/>
              <a:t>XinShenglin</a:t>
            </a:r>
            <a:r>
              <a:rPr lang="en-US" altLang="zh-CN" sz="700" dirty="0"/>
              <a:t>, </a:t>
            </a:r>
            <a:r>
              <a:rPr lang="en-US" altLang="zh-CN" sz="700" dirty="0" err="1"/>
              <a:t>LvHaiHui</a:t>
            </a:r>
            <a:r>
              <a:rPr lang="en-US" altLang="zh-CN" sz="700" dirty="0"/>
              <a:t> Intelligent Manufacturing Industrial Park, Jining Economic Development Zone, Jining, Shandong</a:t>
            </a:r>
            <a:r>
              <a:rPr lang="zh-CN" altLang="en-US" sz="700" dirty="0"/>
              <a:t>，</a:t>
            </a:r>
            <a:r>
              <a:rPr lang="en-US" altLang="zh-CN" sz="700"/>
              <a:t>China</a:t>
            </a:r>
            <a:endParaRPr lang="zh-CN" altLang="en-US" sz="700" dirty="0"/>
          </a:p>
        </p:txBody>
      </p:sp>
      <p:sp>
        <p:nvSpPr>
          <p:cNvPr id="58" name="文本框 57">
            <a:extLst>
              <a:ext uri="{FF2B5EF4-FFF2-40B4-BE49-F238E27FC236}">
                <a16:creationId xmlns:a16="http://schemas.microsoft.com/office/drawing/2014/main" id="{C293B896-2851-2099-00EF-DB8E05BFECDC}"/>
              </a:ext>
            </a:extLst>
          </p:cNvPr>
          <p:cNvSpPr txBox="1"/>
          <p:nvPr/>
        </p:nvSpPr>
        <p:spPr>
          <a:xfrm>
            <a:off x="3152138" y="9341035"/>
            <a:ext cx="2537460" cy="407804"/>
          </a:xfrm>
          <a:prstGeom prst="rect">
            <a:avLst/>
          </a:prstGeom>
          <a:noFill/>
        </p:spPr>
        <p:txBody>
          <a:bodyPr wrap="square" rtlCol="0">
            <a:spAutoFit/>
          </a:bodyPr>
          <a:lstStyle/>
          <a:p>
            <a:pPr algn="just"/>
            <a:r>
              <a:rPr lang="zh-CN" altLang="en-US" sz="1050" b="1" dirty="0">
                <a:latin typeface="微软雅黑" panose="020B0503020204020204" pitchFamily="34" charset="-122"/>
                <a:ea typeface="微软雅黑" panose="020B0503020204020204" pitchFamily="34" charset="-122"/>
              </a:rPr>
              <a:t>山东中科富能光电科技有限公司</a:t>
            </a:r>
            <a:endParaRPr lang="en-US" altLang="zh-CN" sz="1050" b="1" dirty="0">
              <a:latin typeface="微软雅黑" panose="020B0503020204020204" pitchFamily="34" charset="-122"/>
              <a:ea typeface="微软雅黑" panose="020B0503020204020204" pitchFamily="34" charset="-122"/>
            </a:endParaRPr>
          </a:p>
          <a:p>
            <a:endParaRPr lang="en-US" altLang="zh-CN" sz="400" b="1" dirty="0">
              <a:latin typeface="微软雅黑" panose="020B0503020204020204" pitchFamily="34" charset="-122"/>
              <a:ea typeface="微软雅黑" panose="020B0503020204020204" pitchFamily="34" charset="-122"/>
            </a:endParaRPr>
          </a:p>
          <a:p>
            <a:r>
              <a:rPr lang="en-US" altLang="zh-CN" sz="500" dirty="0">
                <a:latin typeface="微软雅黑" panose="020B0503020204020204" pitchFamily="34" charset="-122"/>
                <a:ea typeface="微软雅黑" panose="020B0503020204020204" pitchFamily="34" charset="-122"/>
              </a:rPr>
              <a:t>Shandong CAS Future Energy Photoelectric Technology Co., Ltd</a:t>
            </a:r>
            <a:endParaRPr lang="zh-CN" altLang="en-US" sz="500" dirty="0">
              <a:latin typeface="微软雅黑" panose="020B0503020204020204" pitchFamily="34" charset="-122"/>
              <a:ea typeface="微软雅黑" panose="020B0503020204020204" pitchFamily="34" charset="-122"/>
            </a:endParaRPr>
          </a:p>
        </p:txBody>
      </p:sp>
      <p:pic>
        <p:nvPicPr>
          <p:cNvPr id="60" name="图片 59">
            <a:extLst>
              <a:ext uri="{FF2B5EF4-FFF2-40B4-BE49-F238E27FC236}">
                <a16:creationId xmlns:a16="http://schemas.microsoft.com/office/drawing/2014/main" id="{F041D8A9-FB05-EC4D-6BF0-1365914397EE}"/>
              </a:ext>
            </a:extLst>
          </p:cNvPr>
          <p:cNvPicPr>
            <a:picLocks noChangeAspect="1"/>
          </p:cNvPicPr>
          <p:nvPr/>
        </p:nvPicPr>
        <p:blipFill>
          <a:blip r:embed="rId18"/>
          <a:stretch>
            <a:fillRect/>
          </a:stretch>
        </p:blipFill>
        <p:spPr>
          <a:xfrm>
            <a:off x="300639" y="1330217"/>
            <a:ext cx="2957480" cy="3791191"/>
          </a:xfrm>
          <a:prstGeom prst="rect">
            <a:avLst/>
          </a:prstGeom>
        </p:spPr>
      </p:pic>
    </p:spTree>
    <p:extLst>
      <p:ext uri="{BB962C8B-B14F-4D97-AF65-F5344CB8AC3E}">
        <p14:creationId xmlns:p14="http://schemas.microsoft.com/office/powerpoint/2010/main" val="769101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extbox 130"/>
          <p:cNvSpPr/>
          <p:nvPr/>
        </p:nvSpPr>
        <p:spPr>
          <a:xfrm>
            <a:off x="539496" y="330707"/>
            <a:ext cx="3482340" cy="254634"/>
          </a:xfrm>
          <a:prstGeom prst="rect">
            <a:avLst/>
          </a:prstGeom>
          <a:solidFill>
            <a:srgbClr val="286195"/>
          </a:solidFill>
        </p:spPr>
        <p:txBody>
          <a:bodyPr vert="horz" wrap="square" lIns="0" tIns="0" rIns="0" bIns="0" anchor="ctr" anchorCtr="0"/>
          <a:lstStyle/>
          <a:p>
            <a:pPr marL="72000" algn="l" rtl="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Size</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mm</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endParaRPr lang="en-US" altLang="en-US" sz="1100" dirty="0">
              <a:latin typeface="微软雅黑" panose="020B0503020204020204" pitchFamily="34" charset="-122"/>
              <a:ea typeface="微软雅黑" panose="020B0503020204020204" pitchFamily="34" charset="-122"/>
            </a:endParaRPr>
          </a:p>
        </p:txBody>
      </p:sp>
      <p:sp>
        <p:nvSpPr>
          <p:cNvPr id="132" name="textbox 132"/>
          <p:cNvSpPr/>
          <p:nvPr/>
        </p:nvSpPr>
        <p:spPr>
          <a:xfrm>
            <a:off x="539496" y="3409569"/>
            <a:ext cx="3482340" cy="254634"/>
          </a:xfrm>
          <a:prstGeom prst="rect">
            <a:avLst/>
          </a:prstGeom>
          <a:solidFill>
            <a:srgbClr val="286195"/>
          </a:solidFill>
        </p:spPr>
        <p:txBody>
          <a:bodyPr vert="horz" wrap="square" lIns="0" tIns="0" rIns="0" bIns="0"/>
          <a:lstStyle/>
          <a:p>
            <a:pPr algn="l" rtl="0" eaLnBrk="0">
              <a:lnSpc>
                <a:spcPct val="107000"/>
              </a:lnSpc>
            </a:pPr>
            <a:endParaRPr lang="en-US" altLang="en-US" sz="300" dirty="0">
              <a:latin typeface="微软雅黑" panose="020B0503020204020204" pitchFamily="34" charset="-122"/>
              <a:ea typeface="微软雅黑" panose="020B0503020204020204" pitchFamily="34" charset="-122"/>
            </a:endParaRPr>
          </a:p>
          <a:p>
            <a:pPr marL="90805" algn="l" rtl="0" eaLnBrk="0">
              <a:lnSpc>
                <a:spcPct val="90000"/>
              </a:lnSpc>
              <a:spcBef>
                <a:spcPts val="0"/>
              </a:spcBef>
            </a:pPr>
            <a:r>
              <a:rPr lang="en-US" altLang="zh-CN"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Electrical performance parameters </a:t>
            </a:r>
            <a:r>
              <a:rPr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(STC*</a:t>
            </a:r>
            <a:r>
              <a:rPr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 )</a:t>
            </a:r>
            <a:endParaRPr lang="en-US" altLang="en-US" sz="1100" dirty="0">
              <a:latin typeface="微软雅黑" panose="020B0503020204020204" pitchFamily="34" charset="-122"/>
              <a:ea typeface="微软雅黑" panose="020B0503020204020204" pitchFamily="34" charset="-122"/>
            </a:endParaRPr>
          </a:p>
        </p:txBody>
      </p:sp>
      <p:sp>
        <p:nvSpPr>
          <p:cNvPr id="144" name="textbox 144"/>
          <p:cNvSpPr/>
          <p:nvPr/>
        </p:nvSpPr>
        <p:spPr>
          <a:xfrm>
            <a:off x="4306823" y="330707"/>
            <a:ext cx="2712720" cy="254634"/>
          </a:xfrm>
          <a:prstGeom prst="rect">
            <a:avLst/>
          </a:prstGeom>
          <a:solidFill>
            <a:srgbClr val="286195"/>
          </a:solidFill>
        </p:spPr>
        <p:txBody>
          <a:bodyPr vert="horz" wrap="square" lIns="0" tIns="0" rIns="0" bIns="0" anchor="ctr" anchorCtr="0"/>
          <a:lstStyle/>
          <a:p>
            <a:pPr marL="7200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rPr>
              <a:t>Curve characteristic diagram </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175</a:t>
            </a:r>
            <a:r>
              <a:rPr sz="1100" b="1" kern="0" spc="-30" dirty="0">
                <a:solidFill>
                  <a:srgbClr val="FFFFFF">
                    <a:alpha val="100000"/>
                  </a:srgbClr>
                </a:solidFill>
                <a:latin typeface="微软雅黑" panose="020B0503020204020204" pitchFamily="34" charset="-122"/>
                <a:ea typeface="微软雅黑" panose="020B0503020204020204" pitchFamily="34" charset="-122"/>
              </a:rPr>
              <a:t>W</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p</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endParaRPr lang="en-US" altLang="en-US" sz="1100" b="1" kern="0" spc="-30" dirty="0">
              <a:solidFill>
                <a:srgbClr val="FFFFFF">
                  <a:alpha val="100000"/>
                </a:srgbClr>
              </a:solidFill>
              <a:latin typeface="微软雅黑" panose="020B0503020204020204" pitchFamily="34" charset="-122"/>
              <a:ea typeface="微软雅黑" panose="020B0503020204020204" pitchFamily="34" charset="-122"/>
            </a:endParaRPr>
          </a:p>
        </p:txBody>
      </p:sp>
      <p:sp>
        <p:nvSpPr>
          <p:cNvPr id="182" name="textbox 182"/>
          <p:cNvSpPr/>
          <p:nvPr/>
        </p:nvSpPr>
        <p:spPr>
          <a:xfrm rot="16200000">
            <a:off x="6580612" y="1372545"/>
            <a:ext cx="254635" cy="121068"/>
          </a:xfrm>
          <a:prstGeom prst="rect">
            <a:avLst/>
          </a:prstGeom>
        </p:spPr>
        <p:txBody>
          <a:bodyPr vert="horz" wrap="square" lIns="0" tIns="0" rIns="0" bIns="0"/>
          <a:lstStyle/>
          <a:p>
            <a:pPr algn="l"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r" rtl="0" eaLnBrk="0">
              <a:lnSpc>
                <a:spcPts val="555"/>
              </a:lnSpc>
            </a:pP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I-</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sp>
        <p:nvSpPr>
          <p:cNvPr id="18" name="textbox 182">
            <a:extLst>
              <a:ext uri="{FF2B5EF4-FFF2-40B4-BE49-F238E27FC236}">
                <a16:creationId xmlns:a16="http://schemas.microsoft.com/office/drawing/2014/main" id="{5963AC2A-B1F7-E2FE-7EA6-2D8B1FCCDDC9}"/>
              </a:ext>
            </a:extLst>
          </p:cNvPr>
          <p:cNvSpPr/>
          <p:nvPr/>
        </p:nvSpPr>
        <p:spPr>
          <a:xfrm rot="16200000">
            <a:off x="6504915" y="2578569"/>
            <a:ext cx="406031" cy="121068"/>
          </a:xfrm>
          <a:prstGeom prst="rect">
            <a:avLst/>
          </a:prstGeom>
        </p:spPr>
        <p:txBody>
          <a:bodyPr vert="horz" wrap="square" lIns="0" tIns="0" rIns="0" bIns="0"/>
          <a:lstStyle/>
          <a:p>
            <a:pPr algn="ctr"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ctr" rtl="0" eaLnBrk="0">
              <a:lnSpc>
                <a:spcPts val="555"/>
              </a:lnSpc>
            </a:pP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P</a:t>
            </a: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graphicFrame>
        <p:nvGraphicFramePr>
          <p:cNvPr id="29" name="表格 28"/>
          <p:cNvGraphicFramePr/>
          <p:nvPr>
            <p:custDataLst>
              <p:tags r:id="rId1"/>
            </p:custDataLst>
            <p:extLst>
              <p:ext uri="{D42A27DB-BD31-4B8C-83A1-F6EECF244321}">
                <p14:modId xmlns:p14="http://schemas.microsoft.com/office/powerpoint/2010/main" val="3276076616"/>
              </p:ext>
            </p:extLst>
          </p:nvPr>
        </p:nvGraphicFramePr>
        <p:xfrm>
          <a:off x="554101" y="3737228"/>
          <a:ext cx="5437124" cy="1889125"/>
        </p:xfrm>
        <a:graphic>
          <a:graphicData uri="http://schemas.openxmlformats.org/drawingml/2006/table">
            <a:tbl>
              <a:tblPr/>
              <a:tblGrid>
                <a:gridCol w="988949">
                  <a:extLst>
                    <a:ext uri="{9D8B030D-6E8A-4147-A177-3AD203B41FA5}">
                      <a16:colId xmlns:a16="http://schemas.microsoft.com/office/drawing/2014/main" val="20000"/>
                    </a:ext>
                  </a:extLst>
                </a:gridCol>
                <a:gridCol w="467948">
                  <a:extLst>
                    <a:ext uri="{9D8B030D-6E8A-4147-A177-3AD203B41FA5}">
                      <a16:colId xmlns:a16="http://schemas.microsoft.com/office/drawing/2014/main" val="20001"/>
                    </a:ext>
                  </a:extLst>
                </a:gridCol>
                <a:gridCol w="365422">
                  <a:extLst>
                    <a:ext uri="{9D8B030D-6E8A-4147-A177-3AD203B41FA5}">
                      <a16:colId xmlns:a16="http://schemas.microsoft.com/office/drawing/2014/main" val="20002"/>
                    </a:ext>
                  </a:extLst>
                </a:gridCol>
                <a:gridCol w="1204935">
                  <a:extLst>
                    <a:ext uri="{9D8B030D-6E8A-4147-A177-3AD203B41FA5}">
                      <a16:colId xmlns:a16="http://schemas.microsoft.com/office/drawing/2014/main" val="2710147554"/>
                    </a:ext>
                  </a:extLst>
                </a:gridCol>
                <a:gridCol w="1204935">
                  <a:extLst>
                    <a:ext uri="{9D8B030D-6E8A-4147-A177-3AD203B41FA5}">
                      <a16:colId xmlns:a16="http://schemas.microsoft.com/office/drawing/2014/main" val="2619722414"/>
                    </a:ext>
                  </a:extLst>
                </a:gridCol>
                <a:gridCol w="1204935">
                  <a:extLst>
                    <a:ext uri="{9D8B030D-6E8A-4147-A177-3AD203B41FA5}">
                      <a16:colId xmlns:a16="http://schemas.microsoft.com/office/drawing/2014/main" val="20003"/>
                    </a:ext>
                  </a:extLst>
                </a:gridCol>
              </a:tblGrid>
              <a:tr h="2787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Module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ZKFN E1 000A-165</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ZKFN E1 000A-170</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ZKFN E1 000A-175</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0"/>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PMPP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165</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170</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175</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1"/>
                  </a:ext>
                </a:extLst>
              </a:tr>
              <a:tr h="179070">
                <a:tc>
                  <a:txBody>
                    <a:bodyPr/>
                    <a:lstStyle/>
                    <a:p>
                      <a:pPr marL="72000" indent="0" algn="l" defTabSz="914400" rtl="0" eaLnBrk="1" latinLnBrk="0" hangingPunct="1">
                        <a:lnSpc>
                          <a:spcPct val="100000"/>
                        </a:lnSpc>
                        <a:spcBef>
                          <a:spcPts val="0"/>
                        </a:spcBef>
                        <a:buNone/>
                      </a:pPr>
                      <a:r>
                        <a:rPr lang="en-US" altLang="zh-CN" sz="700" b="0" kern="1200">
                          <a:solidFill>
                            <a:srgbClr val="000000"/>
                          </a:solidFill>
                          <a:latin typeface="微软雅黑" panose="020B0503020204020204" pitchFamily="34" charset="-122"/>
                          <a:ea typeface="微软雅黑" panose="020B0503020204020204" pitchFamily="34" charset="-122"/>
                          <a:cs typeface="+mn-cs"/>
                        </a:rPr>
                        <a:t>Power selection</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0～5W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0～5W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2"/>
                  </a:ext>
                </a:extLst>
              </a:tr>
              <a:tr h="17653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14.16</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14.18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a:solidFill>
                            <a:srgbClr val="000000"/>
                          </a:solidFill>
                          <a:latin typeface="微软雅黑" panose="020B0503020204020204" pitchFamily="34" charset="-122"/>
                          <a:ea typeface="微软雅黑" panose="020B0503020204020204" pitchFamily="34" charset="-122"/>
                        </a:rPr>
                        <a:t>14.14</a:t>
                      </a:r>
                      <a:endParaRPr lang="en-US" altLang="en-US" sz="700" b="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3"/>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11.65</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11.99</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12.37</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4"/>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Open-Circuit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Voc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16.58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16.61</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16.63</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5"/>
                  </a:ext>
                </a:extLst>
              </a:tr>
              <a:tr h="1771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Short-Circuit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Isc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12.08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12.42</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12.82</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6"/>
                  </a:ext>
                </a:extLst>
              </a:tr>
              <a:tr h="232792">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gridSpan="3">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25</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hMerge="1">
                  <a:txBody>
                    <a:bodyPr/>
                    <a:lstStyle/>
                    <a:p>
                      <a:pPr marL="72000" indent="0" algn="ctr"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7"/>
                  </a:ext>
                </a:extLst>
              </a:tr>
              <a:tr h="17843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system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IEC/UL</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1500V DC</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72000" indent="0" algn="ctr"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no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pic>
        <p:nvPicPr>
          <p:cNvPr id="37" name="图片 36" descr="175Wp电流vs电压"/>
          <p:cNvPicPr>
            <a:picLocks noChangeAspect="1"/>
          </p:cNvPicPr>
          <p:nvPr/>
        </p:nvPicPr>
        <p:blipFill>
          <a:blip r:embed="rId6">
            <a:clrChange>
              <a:clrFrom>
                <a:srgbClr val="FFFFFF"/>
              </a:clrFrom>
              <a:clrTo>
                <a:srgbClr val="FFFFFF">
                  <a:alpha val="0"/>
                </a:srgbClr>
              </a:clrTo>
            </a:clrChange>
          </a:blip>
          <a:stretch>
            <a:fillRect/>
          </a:stretch>
        </p:blipFill>
        <p:spPr>
          <a:xfrm>
            <a:off x="4407909" y="648971"/>
            <a:ext cx="2187963" cy="1362068"/>
          </a:xfrm>
          <a:prstGeom prst="rect">
            <a:avLst/>
          </a:prstGeom>
        </p:spPr>
      </p:pic>
      <p:pic>
        <p:nvPicPr>
          <p:cNvPr id="38" name="图片 37" descr="175Wp功率vs电压"/>
          <p:cNvPicPr>
            <a:picLocks noChangeAspect="1"/>
          </p:cNvPicPr>
          <p:nvPr/>
        </p:nvPicPr>
        <p:blipFill>
          <a:blip r:embed="rId7">
            <a:clrChange>
              <a:clrFrom>
                <a:srgbClr val="FFFFFF"/>
              </a:clrFrom>
              <a:clrTo>
                <a:srgbClr val="FFFFFF">
                  <a:alpha val="0"/>
                </a:srgbClr>
              </a:clrTo>
            </a:clrChange>
          </a:blip>
          <a:stretch>
            <a:fillRect/>
          </a:stretch>
        </p:blipFill>
        <p:spPr>
          <a:xfrm>
            <a:off x="4407909" y="1926428"/>
            <a:ext cx="2187963" cy="1477537"/>
          </a:xfrm>
          <a:prstGeom prst="rect">
            <a:avLst/>
          </a:prstGeom>
        </p:spPr>
      </p:pic>
      <p:pic>
        <p:nvPicPr>
          <p:cNvPr id="2" name="图片 1"/>
          <p:cNvPicPr>
            <a:picLocks noChangeAspect="1"/>
          </p:cNvPicPr>
          <p:nvPr/>
        </p:nvPicPr>
        <p:blipFill>
          <a:blip r:embed="rId8">
            <a:clrChange>
              <a:clrFrom>
                <a:srgbClr val="FFFFFF"/>
              </a:clrFrom>
              <a:clrTo>
                <a:srgbClr val="FFFFFF">
                  <a:alpha val="0"/>
                </a:srgbClr>
              </a:clrTo>
            </a:clrChange>
          </a:blip>
          <a:stretch>
            <a:fillRect/>
          </a:stretch>
        </p:blipFill>
        <p:spPr>
          <a:xfrm>
            <a:off x="1180284" y="559798"/>
            <a:ext cx="2106476" cy="2895054"/>
          </a:xfrm>
          <a:prstGeom prst="rect">
            <a:avLst/>
          </a:prstGeom>
        </p:spPr>
      </p:pic>
      <p:sp>
        <p:nvSpPr>
          <p:cNvPr id="3" name="object 15">
            <a:extLst>
              <a:ext uri="{FF2B5EF4-FFF2-40B4-BE49-F238E27FC236}">
                <a16:creationId xmlns:a16="http://schemas.microsoft.com/office/drawing/2014/main" id="{930C40B0-71DA-8BE5-C10B-C0E12FDD2277}"/>
              </a:ext>
            </a:extLst>
          </p:cNvPr>
          <p:cNvSpPr/>
          <p:nvPr/>
        </p:nvSpPr>
        <p:spPr>
          <a:xfrm>
            <a:off x="-3809" y="9389258"/>
            <a:ext cx="7560309" cy="120502"/>
          </a:xfrm>
          <a:custGeom>
            <a:avLst/>
            <a:gdLst/>
            <a:ahLst/>
            <a:cxnLst/>
            <a:rect l="l" t="t" r="r" b="b"/>
            <a:pathLst>
              <a:path w="7560309" h="210820">
                <a:moveTo>
                  <a:pt x="3810645" y="0"/>
                </a:moveTo>
                <a:lnTo>
                  <a:pt x="3562455" y="1156"/>
                </a:lnTo>
                <a:lnTo>
                  <a:pt x="3314077" y="3851"/>
                </a:lnTo>
                <a:lnTo>
                  <a:pt x="3065363" y="8084"/>
                </a:lnTo>
                <a:lnTo>
                  <a:pt x="2816161" y="13857"/>
                </a:lnTo>
                <a:lnTo>
                  <a:pt x="2566324" y="21167"/>
                </a:lnTo>
                <a:lnTo>
                  <a:pt x="2315700" y="30017"/>
                </a:lnTo>
                <a:lnTo>
                  <a:pt x="2064140" y="40405"/>
                </a:lnTo>
                <a:lnTo>
                  <a:pt x="1811494" y="52331"/>
                </a:lnTo>
                <a:lnTo>
                  <a:pt x="1557613" y="65796"/>
                </a:lnTo>
                <a:lnTo>
                  <a:pt x="1302347" y="80800"/>
                </a:lnTo>
                <a:lnTo>
                  <a:pt x="1045546" y="97342"/>
                </a:lnTo>
                <a:lnTo>
                  <a:pt x="787061" y="115422"/>
                </a:lnTo>
                <a:lnTo>
                  <a:pt x="526741" y="135041"/>
                </a:lnTo>
                <a:lnTo>
                  <a:pt x="264437" y="156198"/>
                </a:lnTo>
                <a:lnTo>
                  <a:pt x="0" y="178894"/>
                </a:lnTo>
                <a:lnTo>
                  <a:pt x="0" y="210275"/>
                </a:lnTo>
                <a:lnTo>
                  <a:pt x="241352" y="195335"/>
                </a:lnTo>
                <a:lnTo>
                  <a:pt x="534179" y="178740"/>
                </a:lnTo>
                <a:lnTo>
                  <a:pt x="830222" y="163600"/>
                </a:lnTo>
                <a:lnTo>
                  <a:pt x="1129187" y="149915"/>
                </a:lnTo>
                <a:lnTo>
                  <a:pt x="1430779" y="137686"/>
                </a:lnTo>
                <a:lnTo>
                  <a:pt x="1734703" y="126911"/>
                </a:lnTo>
                <a:lnTo>
                  <a:pt x="2091835" y="116180"/>
                </a:lnTo>
                <a:lnTo>
                  <a:pt x="2451270" y="107429"/>
                </a:lnTo>
                <a:lnTo>
                  <a:pt x="2812541" y="100659"/>
                </a:lnTo>
                <a:lnTo>
                  <a:pt x="3175180" y="95870"/>
                </a:lnTo>
                <a:lnTo>
                  <a:pt x="3538717" y="93062"/>
                </a:lnTo>
                <a:lnTo>
                  <a:pt x="3902684" y="92234"/>
                </a:lnTo>
                <a:lnTo>
                  <a:pt x="4266613" y="93386"/>
                </a:lnTo>
                <a:lnTo>
                  <a:pt x="4630036" y="96520"/>
                </a:lnTo>
                <a:lnTo>
                  <a:pt x="4992484" y="101634"/>
                </a:lnTo>
                <a:lnTo>
                  <a:pt x="5353489" y="108729"/>
                </a:lnTo>
                <a:lnTo>
                  <a:pt x="5712582" y="117804"/>
                </a:lnTo>
                <a:lnTo>
                  <a:pt x="6069295" y="128860"/>
                </a:lnTo>
                <a:lnTo>
                  <a:pt x="6372800" y="139914"/>
                </a:lnTo>
                <a:lnTo>
                  <a:pt x="6673917" y="152423"/>
                </a:lnTo>
                <a:lnTo>
                  <a:pt x="6972351" y="166386"/>
                </a:lnTo>
                <a:lnTo>
                  <a:pt x="7267808" y="181806"/>
                </a:lnTo>
                <a:lnTo>
                  <a:pt x="7559992" y="198680"/>
                </a:lnTo>
                <a:lnTo>
                  <a:pt x="7559992" y="162803"/>
                </a:lnTo>
                <a:lnTo>
                  <a:pt x="7349486" y="145385"/>
                </a:lnTo>
                <a:lnTo>
                  <a:pt x="7088197" y="124997"/>
                </a:lnTo>
                <a:lnTo>
                  <a:pt x="6828816" y="106149"/>
                </a:lnTo>
                <a:lnTo>
                  <a:pt x="6571195" y="88839"/>
                </a:lnTo>
                <a:lnTo>
                  <a:pt x="6315184" y="73068"/>
                </a:lnTo>
                <a:lnTo>
                  <a:pt x="6060632" y="58837"/>
                </a:lnTo>
                <a:lnTo>
                  <a:pt x="5807390" y="46144"/>
                </a:lnTo>
                <a:lnTo>
                  <a:pt x="5555308" y="34990"/>
                </a:lnTo>
                <a:lnTo>
                  <a:pt x="5304236" y="25375"/>
                </a:lnTo>
                <a:lnTo>
                  <a:pt x="5054026" y="17299"/>
                </a:lnTo>
                <a:lnTo>
                  <a:pt x="4804526" y="10762"/>
                </a:lnTo>
                <a:lnTo>
                  <a:pt x="4555588" y="5763"/>
                </a:lnTo>
                <a:lnTo>
                  <a:pt x="4307062" y="2303"/>
                </a:lnTo>
                <a:lnTo>
                  <a:pt x="4058797" y="382"/>
                </a:lnTo>
                <a:lnTo>
                  <a:pt x="3810645" y="0"/>
                </a:lnTo>
                <a:close/>
              </a:path>
            </a:pathLst>
          </a:custGeom>
          <a:solidFill>
            <a:srgbClr val="F8961D"/>
          </a:solidFill>
        </p:spPr>
        <p:txBody>
          <a:bodyPr wrap="square" lIns="0" tIns="0" rIns="0" bIns="0" rtlCol="0"/>
          <a:lstStyle/>
          <a:p>
            <a:endParaRPr/>
          </a:p>
        </p:txBody>
      </p:sp>
      <p:sp>
        <p:nvSpPr>
          <p:cNvPr id="4" name="文本框 3">
            <a:extLst>
              <a:ext uri="{FF2B5EF4-FFF2-40B4-BE49-F238E27FC236}">
                <a16:creationId xmlns:a16="http://schemas.microsoft.com/office/drawing/2014/main" id="{B97B0ECC-11F2-32A5-1229-1F9515A31EEE}"/>
              </a:ext>
            </a:extLst>
          </p:cNvPr>
          <p:cNvSpPr txBox="1"/>
          <p:nvPr/>
        </p:nvSpPr>
        <p:spPr>
          <a:xfrm>
            <a:off x="185420" y="9591777"/>
            <a:ext cx="7185660" cy="557140"/>
          </a:xfrm>
          <a:prstGeom prst="rect">
            <a:avLst/>
          </a:prstGeom>
          <a:noFill/>
        </p:spPr>
        <p:txBody>
          <a:bodyPr wrap="square" rtlCol="0">
            <a:spAutoFit/>
          </a:bodyPr>
          <a:lstStyle/>
          <a:p>
            <a:pPr>
              <a:lnSpc>
                <a:spcPct val="150000"/>
              </a:lnSpc>
            </a:pPr>
            <a:r>
              <a:rPr lang="en-US" altLang="zh-CN" sz="700" dirty="0"/>
              <a:t>Note: Due to product update and technical improvement, the product technical parameters provided by </a:t>
            </a:r>
            <a:r>
              <a:rPr lang="en-US" altLang="zh-CN" sz="700" dirty="0" err="1"/>
              <a:t>Funeng</a:t>
            </a:r>
            <a:r>
              <a:rPr lang="en-US" altLang="zh-CN" sz="700" dirty="0"/>
              <a:t> components may be slightly different from this specification. </a:t>
            </a:r>
            <a:r>
              <a:rPr lang="en-US" altLang="zh-CN" sz="700" dirty="0" err="1"/>
              <a:t>Funeng</a:t>
            </a:r>
            <a:r>
              <a:rPr lang="en-US" altLang="zh-CN" sz="700" dirty="0"/>
              <a:t> reserves the right to adjust the technical parameters without notifying the customer. For the new technical parameter files, please see www.zkfnsolar.com. The final interpretation of the technical specifications shall be reserved by </a:t>
            </a:r>
            <a:r>
              <a:rPr lang="en-US" altLang="zh-CN" sz="700" dirty="0" err="1"/>
              <a:t>Zhongke</a:t>
            </a:r>
            <a:r>
              <a:rPr lang="en-US" altLang="zh-CN" sz="700" dirty="0"/>
              <a:t> </a:t>
            </a:r>
            <a:r>
              <a:rPr lang="en-US" altLang="zh-CN" sz="700" dirty="0" err="1"/>
              <a:t>Funeng</a:t>
            </a:r>
            <a:r>
              <a:rPr lang="en-US" altLang="zh-CN" sz="700" dirty="0"/>
              <a:t>.</a:t>
            </a:r>
          </a:p>
        </p:txBody>
      </p:sp>
      <p:sp>
        <p:nvSpPr>
          <p:cNvPr id="6" name="textbox 136">
            <a:extLst>
              <a:ext uri="{FF2B5EF4-FFF2-40B4-BE49-F238E27FC236}">
                <a16:creationId xmlns:a16="http://schemas.microsoft.com/office/drawing/2014/main" id="{11227D7C-6789-FB67-260A-4E368DF52429}"/>
              </a:ext>
            </a:extLst>
          </p:cNvPr>
          <p:cNvSpPr/>
          <p:nvPr/>
        </p:nvSpPr>
        <p:spPr>
          <a:xfrm>
            <a:off x="577214" y="5767696"/>
            <a:ext cx="3418840" cy="140285"/>
          </a:xfrm>
          <a:prstGeom prst="rect">
            <a:avLst/>
          </a:prstGeom>
        </p:spPr>
        <p:txBody>
          <a:bodyPr vert="horz" wrap="square" lIns="0" tIns="0" rIns="0" bIns="0"/>
          <a:lstStyle/>
          <a:p>
            <a:pPr algn="l" rtl="0" eaLnBrk="0">
              <a:lnSpc>
                <a:spcPct val="150000"/>
              </a:lnSpc>
            </a:pP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STC*:  Irradiance=1000 W/m²,  Module temperature=25℃,  AM=1.5</a:t>
            </a:r>
            <a:r>
              <a:rPr lang="zh-CN" altLang="en-US"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Test uncertainty for </a:t>
            </a:r>
            <a:r>
              <a:rPr lang="en-US" altLang="zh-CN" sz="800" kern="0" spc="-1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Pmax:±3</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p>
        </p:txBody>
      </p:sp>
      <p:sp>
        <p:nvSpPr>
          <p:cNvPr id="7" name="textbox 134">
            <a:extLst>
              <a:ext uri="{FF2B5EF4-FFF2-40B4-BE49-F238E27FC236}">
                <a16:creationId xmlns:a16="http://schemas.microsoft.com/office/drawing/2014/main" id="{288E3BE2-D1D7-D260-FA10-035BFECFDAB6}"/>
              </a:ext>
            </a:extLst>
          </p:cNvPr>
          <p:cNvSpPr/>
          <p:nvPr/>
        </p:nvSpPr>
        <p:spPr>
          <a:xfrm>
            <a:off x="554101" y="6229624"/>
            <a:ext cx="3482340" cy="254634"/>
          </a:xfrm>
          <a:prstGeom prst="rect">
            <a:avLst/>
          </a:prstGeom>
          <a:solidFill>
            <a:srgbClr val="286195"/>
          </a:solidFill>
        </p:spPr>
        <p:txBody>
          <a:bodyPr vert="horz" wrap="square" lIns="0" tIns="0" rIns="0" bIns="0"/>
          <a:lstStyle/>
          <a:p>
            <a:pPr algn="l" rtl="0" eaLnBrk="0">
              <a:lnSpc>
                <a:spcPct val="103000"/>
              </a:lnSpc>
            </a:pPr>
            <a:endParaRPr lang="en-US" altLang="en-US" sz="300" dirty="0">
              <a:latin typeface="微软雅黑" panose="020B0503020204020204" pitchFamily="34" charset="-122"/>
              <a:ea typeface="微软雅黑" panose="020B0503020204020204" pitchFamily="34" charset="-122"/>
            </a:endParaRPr>
          </a:p>
          <a:p>
            <a:pPr marL="119380" algn="l" rtl="0" eaLnBrk="0">
              <a:lnSpc>
                <a:spcPct val="95000"/>
              </a:lnSpc>
              <a:spcBef>
                <a:spcPts val="5"/>
              </a:spcBef>
            </a:pPr>
            <a:r>
              <a:rPr lang="en-US" altLang="zh-CN" sz="1200" kern="0" spc="-10" dirty="0">
                <a:ln w="4354" cap="flat" cmpd="sng">
                  <a:solidFill>
                    <a:srgbClr val="FFFFFF">
                      <a:alpha val="100000"/>
                    </a:srgbClr>
                  </a:solidFill>
                  <a:prstDash val="solid"/>
                  <a:miter lim="10"/>
                </a:ln>
                <a:solidFill>
                  <a:srgbClr val="FFFFFF">
                    <a:alpha val="100000"/>
                  </a:srgbClr>
                </a:solidFill>
                <a:latin typeface="微软雅黑" panose="020B0503020204020204" pitchFamily="34" charset="-122"/>
                <a:ea typeface="微软雅黑" panose="020B0503020204020204" pitchFamily="34" charset="-122"/>
                <a:cs typeface="宋体" panose="02010600030101010101" pitchFamily="2" charset="-122"/>
              </a:rPr>
              <a:t>Temperature coefficient</a:t>
            </a:r>
          </a:p>
        </p:txBody>
      </p:sp>
      <p:graphicFrame>
        <p:nvGraphicFramePr>
          <p:cNvPr id="8" name="table 116">
            <a:extLst>
              <a:ext uri="{FF2B5EF4-FFF2-40B4-BE49-F238E27FC236}">
                <a16:creationId xmlns:a16="http://schemas.microsoft.com/office/drawing/2014/main" id="{52D7873D-6313-3E53-6124-90CAF22FC656}"/>
              </a:ext>
            </a:extLst>
          </p:cNvPr>
          <p:cNvGraphicFramePr>
            <a:graphicFrameLocks noGrp="1"/>
          </p:cNvGraphicFramePr>
          <p:nvPr>
            <p:extLst>
              <p:ext uri="{D42A27DB-BD31-4B8C-83A1-F6EECF244321}">
                <p14:modId xmlns:p14="http://schemas.microsoft.com/office/powerpoint/2010/main" val="560442963"/>
              </p:ext>
            </p:extLst>
          </p:nvPr>
        </p:nvGraphicFramePr>
        <p:xfrm>
          <a:off x="568706" y="6618115"/>
          <a:ext cx="3444492" cy="904238"/>
        </p:xfrm>
        <a:graphic>
          <a:graphicData uri="http://schemas.openxmlformats.org/drawingml/2006/table">
            <a:tbl>
              <a:tblPr/>
              <a:tblGrid>
                <a:gridCol w="1797738">
                  <a:extLst>
                    <a:ext uri="{9D8B030D-6E8A-4147-A177-3AD203B41FA5}">
                      <a16:colId xmlns:a16="http://schemas.microsoft.com/office/drawing/2014/main" val="20000"/>
                    </a:ext>
                  </a:extLst>
                </a:gridCol>
                <a:gridCol w="714294">
                  <a:extLst>
                    <a:ext uri="{9D8B030D-6E8A-4147-A177-3AD203B41FA5}">
                      <a16:colId xmlns:a16="http://schemas.microsoft.com/office/drawing/2014/main" val="3302056170"/>
                    </a:ext>
                  </a:extLst>
                </a:gridCol>
                <a:gridCol w="932460">
                  <a:extLst>
                    <a:ext uri="{9D8B030D-6E8A-4147-A177-3AD203B41FA5}">
                      <a16:colId xmlns:a16="http://schemas.microsoft.com/office/drawing/2014/main" val="20001"/>
                    </a:ext>
                  </a:extLst>
                </a:gridCol>
              </a:tblGrid>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rPr>
                        <a:t> of PMPP</a:t>
                      </a: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-0.37</a:t>
                      </a: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D0CECE"/>
                    </a:solidFill>
                  </a:tcPr>
                </a:tc>
                <a:extLst>
                  <a:ext uri="{0D108BD9-81ED-4DB2-BD59-A6C34878D82A}">
                    <a16:rowId xmlns:a16="http://schemas.microsoft.com/office/drawing/2014/main" val="10000"/>
                  </a:ext>
                </a:extLst>
              </a:tr>
              <a:tr h="30035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Voc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-0.28</a:t>
                      </a:r>
                    </a:p>
                  </a:txBody>
                  <a:tcPr marL="0" marR="0" marT="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Isc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 0.05</a:t>
                      </a:r>
                    </a:p>
                  </a:txBody>
                  <a:tcPr marL="0" marR="0" marT="0" marB="0" anchor="ctr">
                    <a:lnL>
                      <a:noFill/>
                    </a:lnL>
                    <a:lnR w="12700" cap="flat" cmpd="sng" algn="ctr">
                      <a:solidFill>
                        <a:schemeClr val="tx1"/>
                      </a:solidFill>
                      <a:prstDash val="solid"/>
                      <a:round/>
                      <a:headEnd type="none" w="med" len="med"/>
                      <a:tailEnd type="none" w="med" len="med"/>
                    </a:lnR>
                    <a:lnT>
                      <a:noFill/>
                    </a:lnT>
                    <a:lnB>
                      <a:noFill/>
                    </a:lnB>
                    <a:solidFill>
                      <a:srgbClr val="D0CECE"/>
                    </a:solidFill>
                  </a:tcPr>
                </a:tc>
                <a:extLst>
                  <a:ext uri="{0D108BD9-81ED-4DB2-BD59-A6C34878D82A}">
                    <a16:rowId xmlns:a16="http://schemas.microsoft.com/office/drawing/2014/main" val="10002"/>
                  </a:ext>
                </a:extLst>
              </a:tr>
              <a:tr h="149225">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NOCT                                            </a:t>
                      </a: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45</a:t>
                      </a:r>
                      <a:r>
                        <a:rPr sz="700" b="0" kern="1200" dirty="0">
                          <a:solidFill>
                            <a:srgbClr val="000000"/>
                          </a:solidFill>
                          <a:latin typeface="微软雅黑" panose="020B0503020204020204" pitchFamily="34" charset="-122"/>
                          <a:ea typeface="微软雅黑" panose="020B0503020204020204" pitchFamily="34" charset="-122"/>
                          <a:cs typeface="+mn-cs"/>
                        </a:rPr>
                        <a:t>±2</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textbox 142">
            <a:extLst>
              <a:ext uri="{FF2B5EF4-FFF2-40B4-BE49-F238E27FC236}">
                <a16:creationId xmlns:a16="http://schemas.microsoft.com/office/drawing/2014/main" id="{DA83FDAB-B447-AB4A-7847-E4456ACE5D62}"/>
              </a:ext>
            </a:extLst>
          </p:cNvPr>
          <p:cNvSpPr/>
          <p:nvPr/>
        </p:nvSpPr>
        <p:spPr>
          <a:xfrm>
            <a:off x="4404483" y="5813376"/>
            <a:ext cx="2712720" cy="254634"/>
          </a:xfrm>
          <a:prstGeom prst="rect">
            <a:avLst/>
          </a:prstGeom>
          <a:solidFill>
            <a:srgbClr val="286195"/>
          </a:solidFill>
        </p:spPr>
        <p:txBody>
          <a:bodyPr vert="horz" wrap="square" lIns="0" tIns="0" rIns="0" bIns="0"/>
          <a:lstStyle/>
          <a:p>
            <a:pPr algn="l" rtl="0" eaLnBrk="0">
              <a:lnSpc>
                <a:spcPct val="110000"/>
              </a:lnSpc>
            </a:pPr>
            <a:endParaRPr lang="en-US" altLang="en-US" sz="300" dirty="0">
              <a:latin typeface="微软雅黑" panose="020B0503020204020204" pitchFamily="34" charset="-122"/>
              <a:ea typeface="微软雅黑" panose="020B0503020204020204" pitchFamily="34" charset="-122"/>
            </a:endParaRPr>
          </a:p>
          <a:p>
            <a:pPr marL="85090" algn="l" rtl="0" eaLnBrk="0">
              <a:lnSpc>
                <a:spcPct val="98000"/>
              </a:lnSpc>
              <a:spcBef>
                <a:spcPts val="0"/>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Mechanical parameters</a:t>
            </a:r>
          </a:p>
        </p:txBody>
      </p:sp>
      <p:graphicFrame>
        <p:nvGraphicFramePr>
          <p:cNvPr id="10" name="表格 9">
            <a:extLst>
              <a:ext uri="{FF2B5EF4-FFF2-40B4-BE49-F238E27FC236}">
                <a16:creationId xmlns:a16="http://schemas.microsoft.com/office/drawing/2014/main" id="{98E1F57A-B009-A0E9-E887-1BB19558E3AB}"/>
              </a:ext>
            </a:extLst>
          </p:cNvPr>
          <p:cNvGraphicFramePr/>
          <p:nvPr>
            <p:custDataLst>
              <p:tags r:id="rId2"/>
            </p:custDataLst>
            <p:extLst>
              <p:ext uri="{D42A27DB-BD31-4B8C-83A1-F6EECF244321}">
                <p14:modId xmlns:p14="http://schemas.microsoft.com/office/powerpoint/2010/main" val="3975029828"/>
              </p:ext>
            </p:extLst>
          </p:nvPr>
        </p:nvGraphicFramePr>
        <p:xfrm>
          <a:off x="4404483" y="6155109"/>
          <a:ext cx="2709294" cy="1432560"/>
        </p:xfrm>
        <a:graphic>
          <a:graphicData uri="http://schemas.openxmlformats.org/drawingml/2006/table">
            <a:tbl>
              <a:tblPr/>
              <a:tblGrid>
                <a:gridCol w="540471">
                  <a:extLst>
                    <a:ext uri="{9D8B030D-6E8A-4147-A177-3AD203B41FA5}">
                      <a16:colId xmlns:a16="http://schemas.microsoft.com/office/drawing/2014/main" val="20000"/>
                    </a:ext>
                  </a:extLst>
                </a:gridCol>
                <a:gridCol w="2168823">
                  <a:extLst>
                    <a:ext uri="{9D8B030D-6E8A-4147-A177-3AD203B41FA5}">
                      <a16:colId xmlns:a16="http://schemas.microsoft.com/office/drawing/2014/main" val="20001"/>
                    </a:ext>
                  </a:extLst>
                </a:gridCol>
              </a:tblGrid>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Cell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Mono PERC 182mm*182mm</a:t>
                      </a: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Size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a:solidFill>
                            <a:srgbClr val="000000"/>
                          </a:solidFill>
                          <a:latin typeface="微软雅黑" panose="020B0503020204020204" pitchFamily="34" charset="-122"/>
                          <a:ea typeface="微软雅黑" panose="020B0503020204020204" pitchFamily="34" charset="-122"/>
                        </a:rPr>
                        <a:t>1240*778*1.8mm</a:t>
                      </a:r>
                      <a:endParaRPr lang="zh-CN"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Thickness</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1.8mm (junction box not included)</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Weight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2.9kg</a:t>
                      </a:r>
                      <a:r>
                        <a:rPr lang="zh-CN" sz="700" b="0" dirty="0">
                          <a:solidFill>
                            <a:srgbClr val="000000"/>
                          </a:solidFill>
                          <a:latin typeface="微软雅黑" panose="020B0503020204020204" pitchFamily="34" charset="-122"/>
                          <a:ea typeface="微软雅黑" panose="020B0503020204020204" pitchFamily="34" charset="-122"/>
                        </a:rPr>
                        <a:t>/</a:t>
                      </a:r>
                      <a:r>
                        <a:rPr lang="zh-CN" altLang="en-US" sz="700" b="0" dirty="0">
                          <a:solidFill>
                            <a:srgbClr val="000000"/>
                          </a:solidFill>
                          <a:latin typeface="微软雅黑" panose="020B0503020204020204" pitchFamily="34" charset="-122"/>
                          <a:ea typeface="微软雅黑" panose="020B0503020204020204" pitchFamily="34" charset="-122"/>
                        </a:rPr>
                        <a:t>㎡</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Connector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MC4 Compatible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5"/>
                  </a:ext>
                </a:extLst>
              </a:tr>
              <a:tr h="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Junction-box</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IP68</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6"/>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Backboard color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White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1" name="textbox 140">
            <a:extLst>
              <a:ext uri="{FF2B5EF4-FFF2-40B4-BE49-F238E27FC236}">
                <a16:creationId xmlns:a16="http://schemas.microsoft.com/office/drawing/2014/main" id="{12582CBF-C6AF-5F90-FFCA-B536774FFADD}"/>
              </a:ext>
            </a:extLst>
          </p:cNvPr>
          <p:cNvSpPr/>
          <p:nvPr/>
        </p:nvSpPr>
        <p:spPr>
          <a:xfrm>
            <a:off x="554101" y="7761801"/>
            <a:ext cx="2712720" cy="255904"/>
          </a:xfrm>
          <a:prstGeom prst="rect">
            <a:avLst/>
          </a:prstGeom>
          <a:solidFill>
            <a:srgbClr val="286195"/>
          </a:solidFill>
        </p:spPr>
        <p:txBody>
          <a:bodyPr vert="horz" wrap="square" lIns="0" tIns="0" rIns="0" bIns="0"/>
          <a:lstStyle/>
          <a:p>
            <a:pPr algn="l" rtl="0" eaLnBrk="0">
              <a:lnSpc>
                <a:spcPct val="112000"/>
              </a:lnSpc>
            </a:pPr>
            <a:endParaRPr lang="en-US" altLang="en-US" sz="300" dirty="0">
              <a:latin typeface="微软雅黑" panose="020B0503020204020204" pitchFamily="34" charset="-122"/>
              <a:ea typeface="微软雅黑" panose="020B0503020204020204" pitchFamily="34" charset="-122"/>
            </a:endParaRPr>
          </a:p>
          <a:p>
            <a:pPr marL="82550" algn="l" rtl="0" eaLnBrk="0">
              <a:lnSpc>
                <a:spcPct val="98000"/>
              </a:lnSpc>
              <a:spcBef>
                <a:spcPts val="5"/>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Application parameters</a:t>
            </a:r>
          </a:p>
        </p:txBody>
      </p:sp>
      <p:graphicFrame>
        <p:nvGraphicFramePr>
          <p:cNvPr id="12" name="表格 11">
            <a:extLst>
              <a:ext uri="{FF2B5EF4-FFF2-40B4-BE49-F238E27FC236}">
                <a16:creationId xmlns:a16="http://schemas.microsoft.com/office/drawing/2014/main" id="{B76E2D79-4D10-20A7-0F94-7EFEAEDC64E4}"/>
              </a:ext>
            </a:extLst>
          </p:cNvPr>
          <p:cNvGraphicFramePr/>
          <p:nvPr>
            <p:custDataLst>
              <p:tags r:id="rId3"/>
            </p:custDataLst>
            <p:extLst>
              <p:ext uri="{D42A27DB-BD31-4B8C-83A1-F6EECF244321}">
                <p14:modId xmlns:p14="http://schemas.microsoft.com/office/powerpoint/2010/main" val="2156323298"/>
              </p:ext>
            </p:extLst>
          </p:nvPr>
        </p:nvGraphicFramePr>
        <p:xfrm>
          <a:off x="570104" y="8295646"/>
          <a:ext cx="2709294" cy="919480"/>
        </p:xfrm>
        <a:graphic>
          <a:graphicData uri="http://schemas.openxmlformats.org/drawingml/2006/table">
            <a:tbl>
              <a:tblPr/>
              <a:tblGrid>
                <a:gridCol w="1396570">
                  <a:extLst>
                    <a:ext uri="{9D8B030D-6E8A-4147-A177-3AD203B41FA5}">
                      <a16:colId xmlns:a16="http://schemas.microsoft.com/office/drawing/2014/main" val="20000"/>
                    </a:ext>
                  </a:extLst>
                </a:gridCol>
                <a:gridCol w="1312724">
                  <a:extLst>
                    <a:ext uri="{9D8B030D-6E8A-4147-A177-3AD203B41FA5}">
                      <a16:colId xmlns:a16="http://schemas.microsoft.com/office/drawing/2014/main" val="20001"/>
                    </a:ext>
                  </a:extLst>
                </a:gridCol>
              </a:tblGrid>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system voltage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DC1500V</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Power selection</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Operating temperature range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sz="700" b="0">
                          <a:solidFill>
                            <a:srgbClr val="000000"/>
                          </a:solidFill>
                          <a:latin typeface="微软雅黑" panose="020B0503020204020204" pitchFamily="34" charset="-122"/>
                          <a:ea typeface="微软雅黑" panose="020B0503020204020204" pitchFamily="34" charset="-122"/>
                        </a:rPr>
                        <a:t>-40℃～+85℃</a:t>
                      </a:r>
                      <a:endParaRPr lang="en-US" altLang="en-US" sz="700" b="0">
                        <a:solidFill>
                          <a:srgbClr val="FFFFFF"/>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21082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25A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165">
                <a:tc>
                  <a:txBody>
                    <a:bodyPr/>
                    <a:lstStyle/>
                    <a:p>
                      <a:pPr indent="0" algn="l">
                        <a:buNone/>
                      </a:pPr>
                      <a:r>
                        <a:rPr lang="en-US" altLang="en-US" sz="700" b="0" dirty="0">
                          <a:solidFill>
                            <a:srgbClr val="000000"/>
                          </a:solidFill>
                          <a:latin typeface="微软雅黑" panose="020B0503020204020204" pitchFamily="34" charset="-122"/>
                          <a:ea typeface="微软雅黑" panose="020B0503020204020204" pitchFamily="34" charset="-122"/>
                        </a:rPr>
                        <a:t>Mechanical Load</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2400Pa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253020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VkZDU2NzkxNmRjNzNmNjFiNmE0YjI3NDQ5NzQzYTc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baa21cd5-f259-4a80-a37a-6ddc4c61c7a7}"/>
  <p:tag name="TABLE_ENDDRAG_ORIGIN_RECT" val="271*141"/>
  <p:tag name="TABLE_ENDDRAG_RECT" val="43*302*271*14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8e2d0f8-3cf2-41c6-a110-2c25fa53021a}"/>
  <p:tag name="TABLE_ENDDRAG_ORIGIN_RECT" val="214*112"/>
  <p:tag name="TABLE_ENDDRAG_RECT" val="339*326*214*112"/>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cb315ee-4dd2-4eb0-a5ef-d76fa49cd662}"/>
  <p:tag name="TABLE_ENDDRAG_ORIGIN_RECT" val="214*69"/>
  <p:tag name="TABLE_ENDDRAG_RECT" val="339*509*214*69"/>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22714</TotalTime>
  <Words>549</Words>
  <Application>Microsoft Office PowerPoint</Application>
  <PresentationFormat>自定义</PresentationFormat>
  <Paragraphs>163</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vt:i4>
      </vt:variant>
    </vt:vector>
  </HeadingPairs>
  <TitlesOfParts>
    <vt:vector size="9" baseType="lpstr">
      <vt:lpstr>Kozuka Gothic Pro B</vt:lpstr>
      <vt:lpstr>Kozuka Gothic Pro EL</vt:lpstr>
      <vt:lpstr>等线</vt:lpstr>
      <vt:lpstr>微软雅黑</vt:lpstr>
      <vt:lpstr>Arial</vt:lpstr>
      <vt:lpstr>Calibri</vt:lpstr>
      <vt:lpstr>Office theme</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轻质晶硅组件</dc:title>
  <dc:creator>WYM</dc:creator>
  <cp:lastModifiedBy>保同 纪</cp:lastModifiedBy>
  <cp:revision>273</cp:revision>
  <dcterms:created xsi:type="dcterms:W3CDTF">2023-10-24T13:28:54Z</dcterms:created>
  <dcterms:modified xsi:type="dcterms:W3CDTF">2024-07-22T06:14:54Z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Created">
    <vt:filetime>2023-10-24T21:20:47Z</vt:filetime>
  </property>
  <property fmtid="{D5CDD505-2E9C-101B-9397-08002B2CF9AE}" pid="4" name="ICV">
    <vt:lpwstr>9EC0086EC25E4DD38EEC8B7F98486BEC_13</vt:lpwstr>
  </property>
  <property fmtid="{D5CDD505-2E9C-101B-9397-08002B2CF9AE}" pid="5" name="KSOProductBuildVer">
    <vt:lpwstr>2052-12.1.0.15712</vt:lpwstr>
  </property>
</Properties>
</file>